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5" r:id="rId23"/>
    <p:sldId id="276" r:id="rId24"/>
    <p:sldId id="277" r:id="rId25"/>
    <p:sldId id="278" r:id="rId26"/>
  </p:sldIdLst>
  <p:sldSz cx="18288000" cy="10287000"/>
  <p:notesSz cx="6858000" cy="9144000"/>
  <p:embeddedFontLst>
    <p:embeddedFont>
      <p:font typeface="Oswald" charset="-52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ontserrat Light" charset="0"/>
      <p:regular r:id="rId33"/>
    </p:embeddedFont>
    <p:embeddedFont>
      <p:font typeface="Montserrat Extra-Bold" charset="-52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00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>
        <p:scale>
          <a:sx n="36" d="100"/>
          <a:sy n="36" d="100"/>
        </p:scale>
        <p:origin x="-1080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ondisp.zdrav.admin-smolensk.ru/sub/onas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4306" t="6867" r="16013" b="1380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414174" y="1943100"/>
            <a:ext cx="19116348" cy="492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39"/>
              </a:lnSpc>
            </a:pPr>
            <a:r>
              <a:rPr lang="ru-RU" sz="13000" b="1" i="0" spc="320" dirty="0">
                <a:solidFill>
                  <a:srgbClr val="FFFFFF"/>
                </a:solidFill>
                <a:latin typeface="Oswald"/>
              </a:rPr>
              <a:t>МЕДИЦИНСКИЙ ТУРИЗМ В РОССИИ</a:t>
            </a:r>
            <a:endParaRPr lang="en-US" sz="13000" b="1" i="0" spc="320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25057" y="9185738"/>
            <a:ext cx="18538114" cy="67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3500" b="1" spc="320" dirty="0">
                <a:solidFill>
                  <a:srgbClr val="FFFFFF"/>
                </a:solidFill>
                <a:latin typeface="Oswald"/>
              </a:rPr>
              <a:t>О ТОМ, КАК ПОЛУЧИТЬ МЕДИЦИНСКУЮ ПОМОЩЬ В РОССИЙСКОЙ ФЕДЕРАЦИИ</a:t>
            </a:r>
            <a:endParaRPr lang="en-US" sz="3500" b="1" spc="32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523659"/>
            <a:ext cx="18288000" cy="2807758"/>
            <a:chOff x="0" y="0"/>
            <a:chExt cx="4042959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6910108"/>
            <a:ext cx="18288000" cy="2807758"/>
            <a:chOff x="0" y="0"/>
            <a:chExt cx="4042959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15059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7277100"/>
            <a:ext cx="18288000" cy="2807758"/>
            <a:chOff x="0" y="0"/>
            <a:chExt cx="4042959" cy="508000"/>
          </a:xfrm>
        </p:grpSpPr>
        <p:sp>
          <p:nvSpPr>
            <p:cNvPr id="11" name="Freeform 11"/>
            <p:cNvSpPr/>
            <p:nvPr/>
          </p:nvSpPr>
          <p:spPr>
            <a:xfrm>
              <a:off x="0" y="215900"/>
              <a:ext cx="4042959" cy="76200"/>
            </a:xfrm>
            <a:custGeom>
              <a:avLst/>
              <a:gdLst/>
              <a:ahLst/>
              <a:cxnLst/>
              <a:rect l="l" t="t" r="r" b="b"/>
              <a:pathLst>
                <a:path w="4042959" h="76200">
                  <a:moveTo>
                    <a:pt x="0" y="0"/>
                  </a:moveTo>
                  <a:lnTo>
                    <a:pt x="4042959" y="0"/>
                  </a:lnTo>
                  <a:lnTo>
                    <a:pt x="404295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CD0808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/>
          <p:nvPr/>
        </p:nvSpPr>
        <p:spPr>
          <a:xfrm>
            <a:off x="0" y="0"/>
            <a:ext cx="18288000" cy="48386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endParaRPr lang="ru-RU" sz="6000" b="1" dirty="0" smtClean="0">
              <a:solidFill>
                <a:schemeClr val="bg1"/>
              </a:solidFill>
              <a:latin typeface="Oswald" charset="-52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Оказание медицинской помощи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по профилю: Психиатрия-наркология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Город  Смоленск.</a:t>
            </a:r>
            <a:endParaRPr lang="ru-RU" sz="6000" b="1" dirty="0">
              <a:solidFill>
                <a:schemeClr val="bg1"/>
              </a:solidFill>
              <a:latin typeface="Oswald" charset="-52"/>
              <a:cs typeface="Times New Roman" pitchFamily="18" charset="0"/>
            </a:endParaRPr>
          </a:p>
        </p:txBody>
      </p:sp>
      <p:sp>
        <p:nvSpPr>
          <p:cNvPr id="4" name="AutoShape 13"/>
          <p:cNvSpPr/>
          <p:nvPr/>
        </p:nvSpPr>
        <p:spPr>
          <a:xfrm>
            <a:off x="0" y="4795885"/>
            <a:ext cx="18288000" cy="5491115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pPr algn="ctr"/>
            <a:endParaRPr lang="ru-RU" sz="2400" b="1" dirty="0" smtClean="0">
              <a:latin typeface="Oswald" charset="-52"/>
            </a:endParaRPr>
          </a:p>
          <a:p>
            <a:pPr algn="ctr"/>
            <a:r>
              <a:rPr lang="ru-RU" sz="4000" b="1" dirty="0" smtClean="0">
                <a:latin typeface="Oswald" charset="-52"/>
              </a:rPr>
              <a:t>ОГБУЗ «Смоленский областной наркологический диспансер»</a:t>
            </a:r>
            <a:r>
              <a:rPr lang="en-US" sz="4000" b="1" dirty="0" smtClean="0">
                <a:latin typeface="Oswald" charset="-52"/>
              </a:rPr>
              <a:t> </a:t>
            </a:r>
            <a:r>
              <a:rPr lang="ru-RU" sz="4000" b="1" dirty="0" smtClean="0">
                <a:latin typeface="Oswald" charset="-52"/>
              </a:rPr>
              <a:t> </a:t>
            </a:r>
            <a:r>
              <a:rPr lang="en-US" sz="4000" dirty="0" smtClean="0">
                <a:latin typeface="Oswald" charset="-52"/>
                <a:hlinkClick r:id="rId2"/>
              </a:rPr>
              <a:t>http://sondisp.zdrav.admin-smolensk.ru/sub/onas/</a:t>
            </a:r>
            <a:r>
              <a:rPr lang="ru-RU" sz="4000" dirty="0" smtClean="0">
                <a:latin typeface="Oswald" charset="-52"/>
              </a:rPr>
              <a:t> </a:t>
            </a:r>
          </a:p>
          <a:p>
            <a:pPr algn="ctr"/>
            <a:endParaRPr lang="ru-RU" sz="4000" dirty="0" smtClean="0">
              <a:latin typeface="Oswald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Oswald" charset="-52"/>
              </a:rPr>
              <a:t> Круглосуточный стационар для лечения неотложных состояний с полным клиническим обследованием и последующей стационарной реабилитацией</a:t>
            </a:r>
          </a:p>
          <a:p>
            <a:pPr>
              <a:buFont typeface="Arial" pitchFamily="34" charset="0"/>
              <a:buChar char="•"/>
            </a:pPr>
            <a:r>
              <a:rPr lang="ru-RU" sz="4000" smtClean="0">
                <a:latin typeface="Oswald" charset="-52"/>
              </a:rPr>
              <a:t>Химико-токсикологические исследования </a:t>
            </a:r>
            <a:r>
              <a:rPr lang="ru-RU" sz="4000" dirty="0" smtClean="0">
                <a:latin typeface="Oswald" charset="-52"/>
              </a:rPr>
              <a:t>биологических сред </a:t>
            </a:r>
            <a:r>
              <a:rPr lang="ru-RU" sz="4000" dirty="0" smtClean="0">
                <a:latin typeface="Oswald" charset="-52"/>
              </a:rPr>
              <a:t>на содержание психоактивных </a:t>
            </a:r>
            <a:r>
              <a:rPr lang="ru-RU" sz="4000" dirty="0" smtClean="0">
                <a:latin typeface="Oswald" charset="-52"/>
              </a:rPr>
              <a:t>веществ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Oswald" charset="-52"/>
              </a:rPr>
              <a:t>Амбулаторные программы курации и реабилитации</a:t>
            </a:r>
          </a:p>
          <a:p>
            <a:pPr>
              <a:buFont typeface="Arial" pitchFamily="34" charset="0"/>
              <a:buChar char="•"/>
            </a:pPr>
            <a:endParaRPr lang="ru-RU" sz="4000" dirty="0" smtClean="0">
              <a:latin typeface="Oswald" charset="-52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>
          <a:xfrm>
            <a:off x="0" y="0"/>
            <a:ext cx="18288000" cy="48386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ctr"/>
            <a:endParaRPr lang="ru-RU" sz="6000" b="1" dirty="0" smtClean="0">
              <a:solidFill>
                <a:schemeClr val="bg1"/>
              </a:solidFill>
              <a:latin typeface="Oswald" charset="-52"/>
              <a:cs typeface="Times New Roman" pitchFamily="18" charset="0"/>
            </a:endParaRPr>
          </a:p>
        </p:txBody>
      </p:sp>
      <p:sp>
        <p:nvSpPr>
          <p:cNvPr id="3" name="AutoShape 13"/>
          <p:cNvSpPr/>
          <p:nvPr/>
        </p:nvSpPr>
        <p:spPr>
          <a:xfrm>
            <a:off x="0" y="4795885"/>
            <a:ext cx="18288000" cy="5491115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SC_0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067300"/>
            <a:ext cx="6629400" cy="4877456"/>
          </a:xfrm>
          <a:prstGeom prst="rect">
            <a:avLst/>
          </a:prstGeom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7315200" y="5067300"/>
            <a:ext cx="8839200" cy="5029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Г. Смоленск ул. Б.Краснофлотская д. 27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swald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Отделение неотложной наркологической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помощи;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swald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Отделение стационарной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реабилитации;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atin typeface="Oswald" charset="-52"/>
              </a:rPr>
              <a:t>Наркологическое отделение;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swald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Психотерапевт;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психолог;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swald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Химико-токсикологическая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лаборатория.;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>
                <a:latin typeface="Oswald" charset="-52"/>
              </a:rPr>
              <a:t>К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абинет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ультрозвуковой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swald" charset="-52"/>
              </a:rPr>
              <a:t> диагностики.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swald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swald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>
                <a:latin typeface="Oswald" charset="-52"/>
              </a:rPr>
              <a:t>Тел. (4812) 382534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swald" charset="-5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3" descr="DSC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66700"/>
            <a:ext cx="6477000" cy="41366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86600" y="2667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Г. Смоленск, ул. Б.Советская д. 4:</a:t>
            </a:r>
          </a:p>
          <a:p>
            <a:endParaRPr lang="ru-RU" sz="2800" dirty="0" smtClean="0">
              <a:solidFill>
                <a:schemeClr val="bg1"/>
              </a:solidFill>
              <a:latin typeface="Oswald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  <a:latin typeface="Oswald" charset="-52"/>
              </a:rPr>
              <a:t>Диспансерно-поликлиническое</a:t>
            </a: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отделение;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  </a:t>
            </a: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Отделение амбулаторной медицинской реабилитации ;</a:t>
            </a:r>
            <a:endParaRPr lang="ru-RU" sz="2800" dirty="0" smtClean="0">
              <a:solidFill>
                <a:schemeClr val="bg1"/>
              </a:solidFill>
              <a:latin typeface="Oswald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Клинико-диагностическая лаборатория: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Отделение профилактики наркологических расстройств;</a:t>
            </a:r>
            <a:endParaRPr lang="ru-RU" sz="2800" dirty="0" smtClean="0">
              <a:solidFill>
                <a:schemeClr val="bg1"/>
              </a:solidFill>
              <a:latin typeface="Oswald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Дневной стационар</a:t>
            </a:r>
            <a:endParaRPr lang="ru-RU" sz="2800" dirty="0" smtClean="0">
              <a:solidFill>
                <a:schemeClr val="bg1"/>
              </a:solidFill>
              <a:latin typeface="Oswald" charset="-52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Oswald" charset="-52"/>
              </a:rPr>
              <a:t>Тел. (4812) 270828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5143500"/>
            <a:ext cx="17458337" cy="248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СВЯЖИТЕСЬ С ПРЕДСТАВИТЕЛЕМ МЕДИЦИНСКОЙ ОРГАНИЗАЦИИ ДЛЯ ОПРЕДЕЛЕНИЯ УСЛОВИЙ ЛЕЧЕНИЯ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И ПОДГОТОВКИ ДОКУМЕНТОВ ДЛЯ ВИЗИТА В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212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b="1557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8361" y="247819"/>
            <a:ext cx="17148297" cy="784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endParaRPr dirty="0"/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1. ЗАЙДИТЕ НА САЙТ ПРОФИЛЬНОЙ МЕДИЦИНСКОЙ ОРГАНИЗАЦИИ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РАЗДЕЛ "МЕДИЦИНСКИЙ ТУРИЗМ"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2. ОЗНАКОМЬТЕСЬ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С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ПРЕДСТАВЛЕННОЙ ИНФОРМАЦИЕЙ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3. НАПИШИТЕ ВАШ ЗАПРОС НА УКАЗАННУЮ ЭЛЕКТРОННУЮ ПОЧТУ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ИЛИ ПОЗВОНИТЕ ПО УКАЗАННОМУ НОМЕРУ ТЕЛЕФОНА</a:t>
            </a:r>
          </a:p>
          <a:p>
            <a:pPr>
              <a:lnSpc>
                <a:spcPts val="5200"/>
              </a:lnSpc>
            </a:pPr>
            <a:endParaRPr lang="en-US" sz="4000" b="0" i="0" spc="40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4. ПОЛУЧИТЕ ПОДТВЕРЖДЕНИЕ НА ЛЕЧЕНИЕ </a:t>
            </a:r>
            <a:r>
              <a:rPr lang="en-US" sz="4000" b="0" i="0" spc="40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 СЛЕДУЙТЕ ПОЛУЧЕННЫМ </a:t>
            </a:r>
          </a:p>
          <a:p>
            <a:pPr>
              <a:lnSpc>
                <a:spcPts val="5200"/>
              </a:lnSpc>
            </a:pPr>
            <a:r>
              <a:rPr lang="en-US" sz="4000" b="0" i="0" spc="404" dirty="0">
                <a:solidFill>
                  <a:srgbClr val="FFFFFF"/>
                </a:solidFill>
                <a:latin typeface="Oswald"/>
              </a:rPr>
              <a:t>ОТ МЕДИЦИНСКОЙ ОРГАНИЗАЦИИ РЕКОМЕНДАЦИЯМ ПО ОФОРМЛЕНИЮ СООТВЕТСТВУЮЩЕЙ ДОКУМЕНТАЦИИ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78361" y="8469407"/>
            <a:ext cx="1366241" cy="12364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47342" y="8375923"/>
            <a:ext cx="14317266" cy="1376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2"/>
              </a:lnSpc>
            </a:pP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СЛУЧАЕ ВОЗНИКНОВЕНИЯ ДОПОЛНИТЕЛЬНЫХ ВОПРОСОВ СВЯЖИТЕСЬ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С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КООРДИНИРУЮЩИМ ЦЕНТРОМ ПО ЭКСПОРТУ МЕДИЦИНСКИХ УСЛУГ ФГБУ "ЦНИИОИЗ" МИНЗДРАВА РОССИИ.</a:t>
            </a:r>
          </a:p>
          <a:p>
            <a:pPr>
              <a:lnSpc>
                <a:spcPts val="3672"/>
              </a:lnSpc>
            </a:pPr>
            <a:r>
              <a:rPr lang="en-US" sz="2400" spc="249" dirty="0">
                <a:solidFill>
                  <a:srgbClr val="A6A6A6"/>
                </a:solidFill>
                <a:latin typeface="Oswald"/>
              </a:rPr>
              <a:t>ДЛЯ СВЯЗИ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ПОЖАЛУЙСТА</a:t>
            </a:r>
            <a:r>
              <a:rPr lang="ru-RU" sz="2400" spc="249" dirty="0">
                <a:solidFill>
                  <a:srgbClr val="A6A6A6"/>
                </a:solidFill>
                <a:latin typeface="Oswald"/>
              </a:rPr>
              <a:t>,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ПЕРЕЙДИТЕ </a:t>
            </a:r>
            <a:r>
              <a:rPr lang="en-US" sz="2400" spc="249" dirty="0" err="1">
                <a:solidFill>
                  <a:srgbClr val="A6A6A6"/>
                </a:solidFill>
                <a:latin typeface="Oswald"/>
              </a:rPr>
              <a:t>В</a:t>
            </a:r>
            <a:r>
              <a:rPr lang="en-US" sz="2400" spc="249" dirty="0">
                <a:solidFill>
                  <a:srgbClr val="A6A6A6"/>
                </a:solidFill>
                <a:latin typeface="Oswald"/>
              </a:rPr>
              <a:t> РАЗДЕЛ "КОНТАКТЫ"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90293" y="2478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6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III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30" y="5143500"/>
            <a:ext cx="1745833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ВЫБЕРИТЕ ПРОЖИВАНИЕ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И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ТРАНСПОРТ 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ДЛЯ КОМФОРТНОГО ПРЕБЫВАНИЯ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РОССИИ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71619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l="394" t="1864" r="196" b="1404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1005" y="218266"/>
            <a:ext cx="8461493" cy="112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28"/>
              </a:lnSpc>
            </a:pPr>
            <a:r>
              <a:rPr lang="en-US" sz="7200" b="1" i="0" spc="2167">
                <a:solidFill>
                  <a:srgbClr val="FFFFFF"/>
                </a:solidFill>
                <a:latin typeface="Oswald"/>
              </a:rPr>
              <a:t>ТРАНСПОРТ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6963007" y="-694404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250" y="1392555"/>
            <a:ext cx="11847116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swald"/>
              </a:rPr>
              <a:t>Если вы прибыли в Россию на самолете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68766" y="2977126"/>
            <a:ext cx="750734" cy="327758"/>
            <a:chOff x="0" y="0"/>
            <a:chExt cx="1163580" cy="508000"/>
          </a:xfrm>
        </p:grpSpPr>
        <p:sp>
          <p:nvSpPr>
            <p:cNvPr id="6" name="Freeform 6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68766" y="3744916"/>
            <a:ext cx="750734" cy="327758"/>
            <a:chOff x="0" y="0"/>
            <a:chExt cx="1163580" cy="508000"/>
          </a:xfrm>
        </p:grpSpPr>
        <p:sp>
          <p:nvSpPr>
            <p:cNvPr id="9" name="Freeform 9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868766" y="4512706"/>
            <a:ext cx="750734" cy="327758"/>
            <a:chOff x="0" y="0"/>
            <a:chExt cx="1163580" cy="508000"/>
          </a:xfrm>
        </p:grpSpPr>
        <p:sp>
          <p:nvSpPr>
            <p:cNvPr id="12" name="Freeform 1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862413" y="5318685"/>
            <a:ext cx="750734" cy="327758"/>
            <a:chOff x="0" y="0"/>
            <a:chExt cx="1163580" cy="508000"/>
          </a:xfrm>
        </p:grpSpPr>
        <p:sp>
          <p:nvSpPr>
            <p:cNvPr id="15" name="Freeform 15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76250" y="2784845"/>
            <a:ext cx="2419350" cy="3022600"/>
            <a:chOff x="0" y="0"/>
            <a:chExt cx="562648" cy="7029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62648" cy="702941"/>
            </a:xfrm>
            <a:custGeom>
              <a:avLst/>
              <a:gdLst/>
              <a:ahLst/>
              <a:cxnLst/>
              <a:rect l="l" t="t" r="r" b="b"/>
              <a:pathLst>
                <a:path w="562648" h="702941">
                  <a:moveTo>
                    <a:pt x="0" y="0"/>
                  </a:moveTo>
                  <a:lnTo>
                    <a:pt x="562648" y="0"/>
                  </a:lnTo>
                  <a:lnTo>
                    <a:pt x="562648" y="702941"/>
                  </a:lnTo>
                  <a:lnTo>
                    <a:pt x="0" y="702941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7452456" y="3021551"/>
            <a:ext cx="201860" cy="238908"/>
            <a:chOff x="0" y="0"/>
            <a:chExt cx="429224" cy="508000"/>
          </a:xfrm>
        </p:grpSpPr>
        <p:sp>
          <p:nvSpPr>
            <p:cNvPr id="20" name="Freeform 20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3619500" y="2784845"/>
            <a:ext cx="3839309" cy="678128"/>
            <a:chOff x="0" y="0"/>
            <a:chExt cx="1897770" cy="3351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2862413" y="6726532"/>
            <a:ext cx="750734" cy="327758"/>
            <a:chOff x="0" y="0"/>
            <a:chExt cx="1163580" cy="508000"/>
          </a:xfrm>
        </p:grpSpPr>
        <p:sp>
          <p:nvSpPr>
            <p:cNvPr id="24" name="Freeform 24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80616" y="5945214"/>
            <a:ext cx="2419350" cy="1828800"/>
            <a:chOff x="0" y="0"/>
            <a:chExt cx="562648" cy="42530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2648" cy="425309"/>
            </a:xfrm>
            <a:custGeom>
              <a:avLst/>
              <a:gdLst/>
              <a:ahLst/>
              <a:cxnLst/>
              <a:rect l="l" t="t" r="r" b="b"/>
              <a:pathLst>
                <a:path w="562648" h="425309">
                  <a:moveTo>
                    <a:pt x="0" y="0"/>
                  </a:moveTo>
                  <a:lnTo>
                    <a:pt x="562648" y="0"/>
                  </a:lnTo>
                  <a:lnTo>
                    <a:pt x="562648" y="425309"/>
                  </a:lnTo>
                  <a:lnTo>
                    <a:pt x="0" y="425309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2868766" y="8985548"/>
            <a:ext cx="750734" cy="327758"/>
            <a:chOff x="0" y="0"/>
            <a:chExt cx="1163580" cy="508000"/>
          </a:xfrm>
        </p:grpSpPr>
        <p:sp>
          <p:nvSpPr>
            <p:cNvPr id="29" name="Freeform 29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476250" y="8055345"/>
            <a:ext cx="2419350" cy="2006600"/>
            <a:chOff x="0" y="0"/>
            <a:chExt cx="562648" cy="46665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62648" cy="466658"/>
            </a:xfrm>
            <a:custGeom>
              <a:avLst/>
              <a:gdLst/>
              <a:ahLst/>
              <a:cxnLst/>
              <a:rect l="l" t="t" r="r" b="b"/>
              <a:pathLst>
                <a:path w="562648" h="466658">
                  <a:moveTo>
                    <a:pt x="0" y="0"/>
                  </a:moveTo>
                  <a:lnTo>
                    <a:pt x="562648" y="0"/>
                  </a:lnTo>
                  <a:lnTo>
                    <a:pt x="562648" y="466658"/>
                  </a:lnTo>
                  <a:lnTo>
                    <a:pt x="0" y="46665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452456" y="3789341"/>
            <a:ext cx="201860" cy="238908"/>
            <a:chOff x="0" y="0"/>
            <a:chExt cx="429224" cy="508000"/>
          </a:xfrm>
        </p:grpSpPr>
        <p:sp>
          <p:nvSpPr>
            <p:cNvPr id="34" name="Freeform 34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3619500" y="3569731"/>
            <a:ext cx="3839309" cy="678128"/>
            <a:chOff x="0" y="0"/>
            <a:chExt cx="1897770" cy="33519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3619500" y="4354618"/>
            <a:ext cx="3839309" cy="678128"/>
            <a:chOff x="0" y="0"/>
            <a:chExt cx="1897770" cy="335198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8157796" y="2942934"/>
            <a:ext cx="3839309" cy="1040078"/>
            <a:chOff x="0" y="0"/>
            <a:chExt cx="1897770" cy="51411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1908204" y="4649256"/>
            <a:ext cx="750734" cy="327758"/>
            <a:chOff x="0" y="0"/>
            <a:chExt cx="1163580" cy="508000"/>
          </a:xfrm>
        </p:grpSpPr>
        <p:sp>
          <p:nvSpPr>
            <p:cNvPr id="42" name="Freeform 42"/>
            <p:cNvSpPr/>
            <p:nvPr/>
          </p:nvSpPr>
          <p:spPr>
            <a:xfrm>
              <a:off x="0" y="215900"/>
              <a:ext cx="867670" cy="76200"/>
            </a:xfrm>
            <a:custGeom>
              <a:avLst/>
              <a:gdLst/>
              <a:ahLst/>
              <a:cxnLst/>
              <a:rect l="l" t="t" r="r" b="b"/>
              <a:pathLst>
                <a:path w="867670" h="76200">
                  <a:moveTo>
                    <a:pt x="0" y="0"/>
                  </a:moveTo>
                  <a:lnTo>
                    <a:pt x="867670" y="0"/>
                  </a:lnTo>
                  <a:lnTo>
                    <a:pt x="8676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7889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8157796" y="4278607"/>
            <a:ext cx="3839309" cy="1040078"/>
            <a:chOff x="0" y="0"/>
            <a:chExt cx="1897770" cy="51411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2645718" y="2949783"/>
            <a:ext cx="5500852" cy="1040077"/>
            <a:chOff x="0" y="0"/>
            <a:chExt cx="2604000" cy="51411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645719" y="4278607"/>
            <a:ext cx="5500852" cy="1040078"/>
            <a:chOff x="0" y="0"/>
            <a:chExt cx="2604000" cy="51411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1997104" y="3167626"/>
            <a:ext cx="661834" cy="327758"/>
            <a:chOff x="0" y="0"/>
            <a:chExt cx="1025792" cy="508000"/>
          </a:xfrm>
        </p:grpSpPr>
        <p:sp>
          <p:nvSpPr>
            <p:cNvPr id="51" name="Freeform 5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3" name="Group 53"/>
          <p:cNvGrpSpPr/>
          <p:nvPr/>
        </p:nvGrpSpPr>
        <p:grpSpPr>
          <a:xfrm rot="5400000">
            <a:off x="6473360" y="4203679"/>
            <a:ext cx="2398960" cy="238908"/>
            <a:chOff x="0" y="0"/>
            <a:chExt cx="5101007" cy="508000"/>
          </a:xfrm>
        </p:grpSpPr>
        <p:sp>
          <p:nvSpPr>
            <p:cNvPr id="54" name="Freeform 54"/>
            <p:cNvSpPr/>
            <p:nvPr/>
          </p:nvSpPr>
          <p:spPr>
            <a:xfrm>
              <a:off x="0" y="215900"/>
              <a:ext cx="5101007" cy="76200"/>
            </a:xfrm>
            <a:custGeom>
              <a:avLst/>
              <a:gdLst/>
              <a:ahLst/>
              <a:cxnLst/>
              <a:rect l="l" t="t" r="r" b="b"/>
              <a:pathLst>
                <a:path w="5101007" h="76200">
                  <a:moveTo>
                    <a:pt x="0" y="0"/>
                  </a:moveTo>
                  <a:lnTo>
                    <a:pt x="5101007" y="0"/>
                  </a:lnTo>
                  <a:lnTo>
                    <a:pt x="5101007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5" name="Group 55"/>
          <p:cNvGrpSpPr/>
          <p:nvPr/>
        </p:nvGrpSpPr>
        <p:grpSpPr>
          <a:xfrm rot="-2700000">
            <a:off x="7571726" y="3697155"/>
            <a:ext cx="671273" cy="507000"/>
            <a:chOff x="0" y="0"/>
            <a:chExt cx="1769852" cy="508000"/>
          </a:xfrm>
        </p:grpSpPr>
        <p:sp>
          <p:nvSpPr>
            <p:cNvPr id="56" name="Freeform 56"/>
            <p:cNvSpPr/>
            <p:nvPr/>
          </p:nvSpPr>
          <p:spPr>
            <a:xfrm>
              <a:off x="0" y="215900"/>
              <a:ext cx="1473942" cy="76200"/>
            </a:xfrm>
            <a:custGeom>
              <a:avLst/>
              <a:gdLst/>
              <a:ahLst/>
              <a:cxnLst/>
              <a:rect l="l" t="t" r="r" b="b"/>
              <a:pathLst>
                <a:path w="1473942" h="76200">
                  <a:moveTo>
                    <a:pt x="0" y="0"/>
                  </a:moveTo>
                  <a:lnTo>
                    <a:pt x="1473942" y="0"/>
                  </a:lnTo>
                  <a:lnTo>
                    <a:pt x="147394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139520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8" name="Group 58"/>
          <p:cNvGrpSpPr/>
          <p:nvPr/>
        </p:nvGrpSpPr>
        <p:grpSpPr>
          <a:xfrm rot="2487643">
            <a:off x="7598454" y="4448017"/>
            <a:ext cx="639369" cy="507000"/>
            <a:chOff x="0" y="0"/>
            <a:chExt cx="1685736" cy="508000"/>
          </a:xfrm>
        </p:grpSpPr>
        <p:sp>
          <p:nvSpPr>
            <p:cNvPr id="59" name="Freeform 59"/>
            <p:cNvSpPr/>
            <p:nvPr/>
          </p:nvSpPr>
          <p:spPr>
            <a:xfrm>
              <a:off x="0" y="215900"/>
              <a:ext cx="1389826" cy="76200"/>
            </a:xfrm>
            <a:custGeom>
              <a:avLst/>
              <a:gdLst/>
              <a:ahLst/>
              <a:cxnLst/>
              <a:rect l="l" t="t" r="r" b="b"/>
              <a:pathLst>
                <a:path w="1389826" h="76200">
                  <a:moveTo>
                    <a:pt x="0" y="0"/>
                  </a:moveTo>
                  <a:lnTo>
                    <a:pt x="1389826" y="0"/>
                  </a:lnTo>
                  <a:lnTo>
                    <a:pt x="138982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131108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2645718" y="5595809"/>
            <a:ext cx="5500852" cy="1040078"/>
            <a:chOff x="0" y="0"/>
            <a:chExt cx="2604000" cy="51411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645719" y="6733936"/>
            <a:ext cx="5500851" cy="1040078"/>
            <a:chOff x="0" y="0"/>
            <a:chExt cx="2604000" cy="51411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65" name="TextBox 65"/>
          <p:cNvSpPr txBox="1"/>
          <p:nvPr/>
        </p:nvSpPr>
        <p:spPr>
          <a:xfrm>
            <a:off x="779066" y="4025635"/>
            <a:ext cx="1826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CD0808"/>
                </a:solidFill>
                <a:latin typeface="Oswald"/>
              </a:rPr>
              <a:t>МОСКВА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80616" y="6370372"/>
            <a:ext cx="2423716" cy="967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3200" spc="108">
                <a:solidFill>
                  <a:srgbClr val="CD0808"/>
                </a:solidFill>
                <a:latin typeface="Oswald"/>
              </a:rPr>
              <a:t>САНКТ-ПЕТЕРБУРГ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76250" y="8801557"/>
            <a:ext cx="24237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CD0808"/>
                </a:solidFill>
                <a:latin typeface="Oswald"/>
              </a:rPr>
              <a:t>НОВОСИБИРСК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952647" y="2843507"/>
            <a:ext cx="31730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43736"/>
                </a:solidFill>
                <a:latin typeface="Oswald"/>
              </a:rPr>
              <a:t>ДОМОДЕДОВО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4206647" y="3584095"/>
            <a:ext cx="26650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343736"/>
                </a:solidFill>
                <a:latin typeface="Oswald"/>
              </a:rPr>
              <a:t>ШЕРЕМЕТЬЕВО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790847" y="4396184"/>
            <a:ext cx="1496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ВНУКОВО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662392" y="3027617"/>
            <a:ext cx="2830116" cy="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481542" y="4494900"/>
            <a:ext cx="1191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751055" y="3056914"/>
            <a:ext cx="5852716" cy="7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" spc="-17" dirty="0">
                <a:solidFill>
                  <a:srgbClr val="CD0808"/>
                </a:solidFill>
                <a:latin typeface="Oswald"/>
              </a:rPr>
              <a:t>1. 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АЭРОЭКСПРЕСС ДО ВОКЗАЛА МОСКВЫ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БИЛЕТЫ, РАСПИСАНИЕ </a:t>
            </a:r>
            <a:r>
              <a:rPr lang="en-US" sz="1150" b="1" spc="-17" dirty="0">
                <a:solidFill>
                  <a:srgbClr val="CD0808"/>
                </a:solidFill>
                <a:latin typeface="Oswald"/>
              </a:rPr>
              <a:t>HTTPS://AEROEXPRESS.RU/</a:t>
            </a:r>
          </a:p>
          <a:p>
            <a:pPr>
              <a:lnSpc>
                <a:spcPct val="150000"/>
              </a:lnSpc>
            </a:pPr>
            <a:r>
              <a:rPr lang="en-US" sz="1150" spc="-17" dirty="0">
                <a:solidFill>
                  <a:srgbClr val="CD0808"/>
                </a:solidFill>
                <a:latin typeface="Oswald"/>
              </a:rPr>
              <a:t>2. 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 МОСКОВСКИЙ МЕТРОПОЛИТЕН.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СХЕМА МЕТРО, СТОИМОСТЬ ПРОЕЗДА </a:t>
            </a:r>
            <a:r>
              <a:rPr lang="en-US" sz="1150" b="1" spc="-17" dirty="0">
                <a:solidFill>
                  <a:srgbClr val="CD0808"/>
                </a:solidFill>
                <a:latin typeface="Oswald"/>
              </a:rPr>
              <a:t>HTTP://MOSMETRO.RU/</a:t>
            </a:r>
          </a:p>
          <a:p>
            <a:pPr>
              <a:lnSpc>
                <a:spcPct val="150000"/>
              </a:lnSpc>
            </a:pPr>
            <a:r>
              <a:rPr lang="en-US" sz="1150" spc="-17" dirty="0">
                <a:solidFill>
                  <a:srgbClr val="CD0808"/>
                </a:solidFill>
                <a:latin typeface="Oswald"/>
              </a:rPr>
              <a:t>3. </a:t>
            </a:r>
            <a:r>
              <a:rPr lang="ru-RU" sz="1150" spc="-17" dirty="0">
                <a:solidFill>
                  <a:srgbClr val="CD0808"/>
                </a:solidFill>
                <a:latin typeface="Oswald"/>
              </a:rPr>
              <a:t>НАЗЕМНЫЙ ОБЩЕСТВЕННЫЙ ТРАНСПОРТ.  </a:t>
            </a:r>
            <a:r>
              <a:rPr lang="en-US" sz="1150" spc="-17" dirty="0">
                <a:solidFill>
                  <a:srgbClr val="CD0808"/>
                </a:solidFill>
                <a:latin typeface="Oswald"/>
              </a:rPr>
              <a:t>МАРШРУТЫ</a:t>
            </a:r>
            <a:r>
              <a:rPr lang="en-US" sz="1150" b="1" spc="-17" dirty="0">
                <a:solidFill>
                  <a:srgbClr val="CD0808"/>
                </a:solidFill>
                <a:latin typeface="Oswald"/>
              </a:rPr>
              <a:t> HTTP://WWW.MOSGORTRANS.RU/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751055" y="4379546"/>
            <a:ext cx="539551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>
                <a:solidFill>
                  <a:srgbClr val="CD0808"/>
                </a:solidFill>
                <a:latin typeface="Oswald"/>
              </a:rPr>
              <a:t>ВОСПОЛЬЗУЙТЕСЬ СЕРВИСОМ ТАКСИ </a:t>
            </a:r>
            <a:r>
              <a:rPr lang="en-US" sz="1500" dirty="0" err="1">
                <a:solidFill>
                  <a:srgbClr val="CD0808"/>
                </a:solidFill>
                <a:latin typeface="Oswald"/>
              </a:rPr>
              <a:t>В</a:t>
            </a:r>
            <a:r>
              <a:rPr lang="en-US" sz="1500" dirty="0">
                <a:solidFill>
                  <a:srgbClr val="CD0808"/>
                </a:solidFill>
                <a:latin typeface="Oswald"/>
              </a:rPr>
              <a:t> РОССИИ ЧЕРЕЗ ПРИЛОЖЕНИЯ, ДОСТУПНЫЕ ДЛЯ ВАШИХ МОБИЛЬНЫХ ТЕЛЕФОНОВ:</a:t>
            </a:r>
          </a:p>
          <a:p>
            <a:pPr>
              <a:lnSpc>
                <a:spcPts val="2100"/>
              </a:lnSpc>
            </a:pPr>
            <a:r>
              <a:rPr lang="en-US" sz="1500" b="1" dirty="0">
                <a:solidFill>
                  <a:srgbClr val="CD0808"/>
                </a:solidFill>
                <a:latin typeface="Oswald"/>
              </a:rPr>
              <a:t>YANDEX.TAXI, UBER, GETT TAXI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2751055" y="5610285"/>
            <a:ext cx="5332016" cy="9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rgbClr val="CD0808"/>
                </a:solidFill>
                <a:latin typeface="Oswald"/>
              </a:rPr>
              <a:t>1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. 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АВТОБУС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№ 39 ИЛИ № 39Э ДЛЯ ПРИБЫТИЯ НА СТАНЦИЮ МЕТРО 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«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МОСКОВСКАЯ»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.</a:t>
            </a:r>
            <a:endParaRPr lang="en-US" sz="1100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00" dirty="0" err="1">
                <a:solidFill>
                  <a:srgbClr val="CD0808"/>
                </a:solidFill>
                <a:latin typeface="Oswald"/>
              </a:rPr>
              <a:t>И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РАСПИСАНИЕ </a:t>
            </a:r>
            <a:r>
              <a:rPr lang="en-US" sz="1100" b="1" dirty="0">
                <a:solidFill>
                  <a:srgbClr val="CD0808"/>
                </a:solidFill>
                <a:latin typeface="Oswald"/>
              </a:rPr>
              <a:t>HTTPS://PULKOVOAIRPORT.RU/TRANSPORT/BUS/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CD0808"/>
                </a:solidFill>
                <a:latin typeface="Oswald"/>
              </a:rPr>
              <a:t>2. МЕТРОПОЛИТЕН САНКТ-ПЕТЕРБУРГА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СХЕМА МЕТРО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00" b="1" dirty="0">
                <a:solidFill>
                  <a:srgbClr val="CD0808"/>
                </a:solidFill>
                <a:latin typeface="Oswald"/>
              </a:rPr>
              <a:t>HTTP://WWW.METRO.SPB.RU/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rgbClr val="CD0808"/>
                </a:solidFill>
                <a:latin typeface="Oswald"/>
              </a:rPr>
              <a:t>3. НАЗЕМНЫ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Й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ОБЩЕСТВЕННЫ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Й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 ТРАНСПОРТ</a:t>
            </a:r>
            <a:r>
              <a:rPr lang="ru-RU" sz="110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0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00" b="1" dirty="0">
                <a:solidFill>
                  <a:srgbClr val="CD0808"/>
                </a:solidFill>
                <a:latin typeface="Oswald"/>
              </a:rPr>
              <a:t>HTTP://SPB.RUSAVTOBUS.RU/</a:t>
            </a:r>
          </a:p>
        </p:txBody>
      </p:sp>
      <p:grpSp>
        <p:nvGrpSpPr>
          <p:cNvPr id="76" name="Group 76"/>
          <p:cNvGrpSpPr/>
          <p:nvPr/>
        </p:nvGrpSpPr>
        <p:grpSpPr>
          <a:xfrm rot="-2072282">
            <a:off x="7385331" y="6135841"/>
            <a:ext cx="857672" cy="507000"/>
            <a:chOff x="0" y="0"/>
            <a:chExt cx="2261305" cy="508000"/>
          </a:xfrm>
        </p:grpSpPr>
        <p:sp>
          <p:nvSpPr>
            <p:cNvPr id="77" name="Freeform 77"/>
            <p:cNvSpPr/>
            <p:nvPr/>
          </p:nvSpPr>
          <p:spPr>
            <a:xfrm>
              <a:off x="0" y="215900"/>
              <a:ext cx="1965395" cy="76200"/>
            </a:xfrm>
            <a:custGeom>
              <a:avLst/>
              <a:gdLst/>
              <a:ahLst/>
              <a:cxnLst/>
              <a:rect l="l" t="t" r="r" b="b"/>
              <a:pathLst>
                <a:path w="1965395" h="76200">
                  <a:moveTo>
                    <a:pt x="0" y="0"/>
                  </a:moveTo>
                  <a:lnTo>
                    <a:pt x="1965395" y="0"/>
                  </a:lnTo>
                  <a:lnTo>
                    <a:pt x="1965395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1886655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9" name="Group 79"/>
          <p:cNvGrpSpPr/>
          <p:nvPr/>
        </p:nvGrpSpPr>
        <p:grpSpPr>
          <a:xfrm rot="1879918">
            <a:off x="7371978" y="7085419"/>
            <a:ext cx="840632" cy="507000"/>
            <a:chOff x="0" y="0"/>
            <a:chExt cx="2216379" cy="508000"/>
          </a:xfrm>
        </p:grpSpPr>
        <p:sp>
          <p:nvSpPr>
            <p:cNvPr id="80" name="Freeform 80"/>
            <p:cNvSpPr/>
            <p:nvPr/>
          </p:nvSpPr>
          <p:spPr>
            <a:xfrm>
              <a:off x="0" y="215900"/>
              <a:ext cx="1920469" cy="76200"/>
            </a:xfrm>
            <a:custGeom>
              <a:avLst/>
              <a:gdLst/>
              <a:ahLst/>
              <a:cxnLst/>
              <a:rect l="l" t="t" r="r" b="b"/>
              <a:pathLst>
                <a:path w="1920469" h="76200">
                  <a:moveTo>
                    <a:pt x="0" y="0"/>
                  </a:moveTo>
                  <a:lnTo>
                    <a:pt x="1920469" y="0"/>
                  </a:lnTo>
                  <a:lnTo>
                    <a:pt x="19204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18417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3613147" y="6509411"/>
            <a:ext cx="3839309" cy="678128"/>
            <a:chOff x="0" y="0"/>
            <a:chExt cx="1897770" cy="335198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4625747" y="6543794"/>
            <a:ext cx="1826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ПУЛКОВО</a:t>
            </a:r>
          </a:p>
        </p:txBody>
      </p:sp>
      <p:grpSp>
        <p:nvGrpSpPr>
          <p:cNvPr id="85" name="Group 85"/>
          <p:cNvGrpSpPr/>
          <p:nvPr/>
        </p:nvGrpSpPr>
        <p:grpSpPr>
          <a:xfrm rot="1879918">
            <a:off x="7352550" y="9213515"/>
            <a:ext cx="923234" cy="507000"/>
            <a:chOff x="0" y="0"/>
            <a:chExt cx="2434163" cy="508000"/>
          </a:xfrm>
        </p:grpSpPr>
        <p:sp>
          <p:nvSpPr>
            <p:cNvPr id="86" name="Freeform 86"/>
            <p:cNvSpPr/>
            <p:nvPr/>
          </p:nvSpPr>
          <p:spPr>
            <a:xfrm>
              <a:off x="0" y="215900"/>
              <a:ext cx="2138253" cy="76200"/>
            </a:xfrm>
            <a:custGeom>
              <a:avLst/>
              <a:gdLst/>
              <a:ahLst/>
              <a:cxnLst/>
              <a:rect l="l" t="t" r="r" b="b"/>
              <a:pathLst>
                <a:path w="2138253" h="76200">
                  <a:moveTo>
                    <a:pt x="0" y="0"/>
                  </a:moveTo>
                  <a:lnTo>
                    <a:pt x="2138253" y="0"/>
                  </a:lnTo>
                  <a:lnTo>
                    <a:pt x="213825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7" name="Freeform 87"/>
            <p:cNvSpPr/>
            <p:nvPr/>
          </p:nvSpPr>
          <p:spPr>
            <a:xfrm>
              <a:off x="205951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8" name="Group 88"/>
          <p:cNvGrpSpPr/>
          <p:nvPr/>
        </p:nvGrpSpPr>
        <p:grpSpPr>
          <a:xfrm rot="-2072282">
            <a:off x="7363933" y="8615739"/>
            <a:ext cx="921919" cy="507000"/>
            <a:chOff x="0" y="0"/>
            <a:chExt cx="2430696" cy="508000"/>
          </a:xfrm>
        </p:grpSpPr>
        <p:sp>
          <p:nvSpPr>
            <p:cNvPr id="89" name="Freeform 89"/>
            <p:cNvSpPr/>
            <p:nvPr/>
          </p:nvSpPr>
          <p:spPr>
            <a:xfrm>
              <a:off x="0" y="215900"/>
              <a:ext cx="2134786" cy="76200"/>
            </a:xfrm>
            <a:custGeom>
              <a:avLst/>
              <a:gdLst/>
              <a:ahLst/>
              <a:cxnLst/>
              <a:rect l="l" t="t" r="r" b="b"/>
              <a:pathLst>
                <a:path w="2134786" h="76200">
                  <a:moveTo>
                    <a:pt x="0" y="0"/>
                  </a:moveTo>
                  <a:lnTo>
                    <a:pt x="2134786" y="0"/>
                  </a:lnTo>
                  <a:lnTo>
                    <a:pt x="2134786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0" name="Freeform 90"/>
            <p:cNvSpPr/>
            <p:nvPr/>
          </p:nvSpPr>
          <p:spPr>
            <a:xfrm>
              <a:off x="2056046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3619500" y="8788887"/>
            <a:ext cx="3839309" cy="678128"/>
            <a:chOff x="0" y="0"/>
            <a:chExt cx="1897770" cy="335198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93" name="TextBox 93"/>
          <p:cNvSpPr txBox="1"/>
          <p:nvPr/>
        </p:nvSpPr>
        <p:spPr>
          <a:xfrm>
            <a:off x="4568597" y="8801557"/>
            <a:ext cx="19411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ТОЛМАЧЕВО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8157796" y="5609986"/>
            <a:ext cx="3839309" cy="1040078"/>
            <a:chOff x="0" y="0"/>
            <a:chExt cx="1897770" cy="51411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8157796" y="6733936"/>
            <a:ext cx="3839309" cy="1040078"/>
            <a:chOff x="0" y="0"/>
            <a:chExt cx="1897770" cy="51411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8157796" y="7909665"/>
            <a:ext cx="3839309" cy="1040078"/>
            <a:chOff x="0" y="0"/>
            <a:chExt cx="1897770" cy="51411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8157796" y="9058645"/>
            <a:ext cx="3839309" cy="1040078"/>
            <a:chOff x="0" y="0"/>
            <a:chExt cx="1897770" cy="51411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897770" cy="514110"/>
            </a:xfrm>
            <a:custGeom>
              <a:avLst/>
              <a:gdLst/>
              <a:ahLst/>
              <a:cxnLst/>
              <a:rect l="l" t="t" r="r" b="b"/>
              <a:pathLst>
                <a:path w="1897770" h="514110">
                  <a:moveTo>
                    <a:pt x="0" y="0"/>
                  </a:moveTo>
                  <a:lnTo>
                    <a:pt x="1897770" y="0"/>
                  </a:lnTo>
                  <a:lnTo>
                    <a:pt x="189777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02" name="TextBox 102"/>
          <p:cNvSpPr txBox="1"/>
          <p:nvPr/>
        </p:nvSpPr>
        <p:spPr>
          <a:xfrm>
            <a:off x="8776694" y="5692114"/>
            <a:ext cx="2830116" cy="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776694" y="7994348"/>
            <a:ext cx="2830116" cy="899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4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ОБЩЕСТВЕННЫЙ ТРАНСПОРТ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9481542" y="6956477"/>
            <a:ext cx="1191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9481542" y="9295500"/>
            <a:ext cx="11918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150599"/>
                </a:solidFill>
                <a:latin typeface="Oswald"/>
              </a:rPr>
              <a:t>ТАКСИ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2751055" y="6833297"/>
            <a:ext cx="539551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CD0808"/>
                </a:solidFill>
                <a:latin typeface="Oswald"/>
              </a:rPr>
              <a:t>ВОСПОЛЬЗУЙТЕСЬ СЕРВИСОМ ТАКСИ В РОССИИ ЧЕРЕЗ ПРИЛОЖЕНИЯ, ДОСТУПНЫЕ ДЛЯ ВАШИХ МОБИЛЬНЫХ ТЕЛЕФОНОВ:</a:t>
            </a:r>
          </a:p>
          <a:p>
            <a:pPr>
              <a:lnSpc>
                <a:spcPts val="2100"/>
              </a:lnSpc>
            </a:pPr>
            <a:r>
              <a:rPr lang="en-US" sz="1500" b="1">
                <a:solidFill>
                  <a:srgbClr val="CD0808"/>
                </a:solidFill>
                <a:latin typeface="Oswald"/>
              </a:rPr>
              <a:t>YANDEX.TAXI, UBER, GETT TAXI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11983884" y="5963591"/>
            <a:ext cx="661834" cy="327758"/>
            <a:chOff x="0" y="0"/>
            <a:chExt cx="1025792" cy="508000"/>
          </a:xfrm>
        </p:grpSpPr>
        <p:sp>
          <p:nvSpPr>
            <p:cNvPr id="108" name="Freeform 108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1997104" y="7058413"/>
            <a:ext cx="661834" cy="327758"/>
            <a:chOff x="0" y="0"/>
            <a:chExt cx="1025792" cy="508000"/>
          </a:xfrm>
        </p:grpSpPr>
        <p:sp>
          <p:nvSpPr>
            <p:cNvPr id="111" name="Freeform 111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1997104" y="8265825"/>
            <a:ext cx="661834" cy="327758"/>
            <a:chOff x="0" y="0"/>
            <a:chExt cx="1025792" cy="508000"/>
          </a:xfrm>
        </p:grpSpPr>
        <p:sp>
          <p:nvSpPr>
            <p:cNvPr id="114" name="Freeform 114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1997104" y="9414805"/>
            <a:ext cx="661834" cy="327758"/>
            <a:chOff x="0" y="0"/>
            <a:chExt cx="1025792" cy="508000"/>
          </a:xfrm>
        </p:grpSpPr>
        <p:sp>
          <p:nvSpPr>
            <p:cNvPr id="117" name="Freeform 117"/>
            <p:cNvSpPr/>
            <p:nvPr/>
          </p:nvSpPr>
          <p:spPr>
            <a:xfrm>
              <a:off x="0" y="215900"/>
              <a:ext cx="729882" cy="76200"/>
            </a:xfrm>
            <a:custGeom>
              <a:avLst/>
              <a:gdLst/>
              <a:ahLst/>
              <a:cxnLst/>
              <a:rect l="l" t="t" r="r" b="b"/>
              <a:pathLst>
                <a:path w="729882" h="76200">
                  <a:moveTo>
                    <a:pt x="0" y="0"/>
                  </a:moveTo>
                  <a:lnTo>
                    <a:pt x="729882" y="0"/>
                  </a:lnTo>
                  <a:lnTo>
                    <a:pt x="72988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8" name="Freeform 118"/>
            <p:cNvSpPr/>
            <p:nvPr/>
          </p:nvSpPr>
          <p:spPr>
            <a:xfrm>
              <a:off x="651142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12645719" y="7909665"/>
            <a:ext cx="5500851" cy="1040078"/>
            <a:chOff x="0" y="0"/>
            <a:chExt cx="2604000" cy="51411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2645719" y="9058645"/>
            <a:ext cx="5500851" cy="1040078"/>
            <a:chOff x="0" y="0"/>
            <a:chExt cx="2604000" cy="51411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2604000" cy="514110"/>
            </a:xfrm>
            <a:custGeom>
              <a:avLst/>
              <a:gdLst/>
              <a:ahLst/>
              <a:cxnLst/>
              <a:rect l="l" t="t" r="r" b="b"/>
              <a:pathLst>
                <a:path w="2604000" h="514110">
                  <a:moveTo>
                    <a:pt x="0" y="0"/>
                  </a:moveTo>
                  <a:lnTo>
                    <a:pt x="2604000" y="0"/>
                  </a:lnTo>
                  <a:lnTo>
                    <a:pt x="2604000" y="514110"/>
                  </a:lnTo>
                  <a:lnTo>
                    <a:pt x="0" y="514110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23" name="TextBox 123"/>
          <p:cNvSpPr txBox="1"/>
          <p:nvPr/>
        </p:nvSpPr>
        <p:spPr>
          <a:xfrm>
            <a:off x="12751055" y="9123485"/>
            <a:ext cx="539551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>
                <a:solidFill>
                  <a:srgbClr val="CD0808"/>
                </a:solidFill>
                <a:latin typeface="Oswald"/>
              </a:rPr>
              <a:t>ВОСПОЛЬЗУЙТЕСЬ СЕРВИСОМ ТАКСИ </a:t>
            </a:r>
            <a:r>
              <a:rPr lang="en-US" sz="1500" dirty="0" err="1">
                <a:solidFill>
                  <a:srgbClr val="CD0808"/>
                </a:solidFill>
                <a:latin typeface="Oswald"/>
              </a:rPr>
              <a:t>В</a:t>
            </a:r>
            <a:r>
              <a:rPr lang="en-US" sz="1500" dirty="0">
                <a:solidFill>
                  <a:srgbClr val="CD0808"/>
                </a:solidFill>
                <a:latin typeface="Oswald"/>
              </a:rPr>
              <a:t> РОССИИ ЧЕРЕЗ ПРИЛОЖЕНИЯ, ДОСТУПНЫЕ ДЛЯ ВАШИХ МОБИЛЬНЫХ ТЕЛЕФОНОВ:</a:t>
            </a:r>
          </a:p>
          <a:p>
            <a:pPr>
              <a:lnSpc>
                <a:spcPts val="2100"/>
              </a:lnSpc>
            </a:pPr>
            <a:r>
              <a:rPr lang="en-US" sz="1500" b="1" dirty="0">
                <a:solidFill>
                  <a:srgbClr val="CD0808"/>
                </a:solidFill>
                <a:latin typeface="Oswald"/>
              </a:rPr>
              <a:t>YANDEX.TAXI, UBER, GETT TAXI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12751055" y="8013255"/>
            <a:ext cx="5332016" cy="76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50" dirty="0">
                <a:solidFill>
                  <a:srgbClr val="CD0808"/>
                </a:solidFill>
                <a:latin typeface="Oswald"/>
              </a:rPr>
              <a:t>1. 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ВЫЕЗД ИЗ АЭРОПОРТА.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50" dirty="0" err="1">
                <a:solidFill>
                  <a:srgbClr val="CD0808"/>
                </a:solidFill>
                <a:latin typeface="Oswald"/>
              </a:rPr>
              <a:t>И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 РАСПИСАНИЕ </a:t>
            </a:r>
            <a:r>
              <a:rPr lang="en-US" sz="1150" b="1" dirty="0">
                <a:solidFill>
                  <a:srgbClr val="CD0808"/>
                </a:solidFill>
                <a:latin typeface="Oswald"/>
              </a:rPr>
              <a:t>HTTPS://TOLMACHEVO.RU/</a:t>
            </a:r>
          </a:p>
          <a:p>
            <a:pPr>
              <a:lnSpc>
                <a:spcPct val="150000"/>
              </a:lnSpc>
            </a:pPr>
            <a:r>
              <a:rPr lang="en-US" sz="1150" dirty="0">
                <a:solidFill>
                  <a:srgbClr val="CD0808"/>
                </a:solidFill>
                <a:latin typeface="Oswald"/>
              </a:rPr>
              <a:t>2. МЕТРОПОЛИТЕН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НОВОСИБИРСКА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СХЕМА МЕТРО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 </a:t>
            </a:r>
            <a:r>
              <a:rPr lang="en-US" sz="1150" b="1" dirty="0">
                <a:solidFill>
                  <a:srgbClr val="CD0808"/>
                </a:solidFill>
                <a:latin typeface="Oswald"/>
              </a:rPr>
              <a:t>HTTP://WWW.NSK-METRO.RU/</a:t>
            </a:r>
          </a:p>
          <a:p>
            <a:pPr>
              <a:lnSpc>
                <a:spcPct val="150000"/>
              </a:lnSpc>
            </a:pPr>
            <a:r>
              <a:rPr lang="en-US" sz="1150" dirty="0">
                <a:solidFill>
                  <a:srgbClr val="CD0808"/>
                </a:solidFill>
                <a:latin typeface="Oswald"/>
              </a:rPr>
              <a:t>3. НАЗЕМН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ЫЙ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 ОБЩЕСТВЕННЫ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Й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 ТРАНСПОРТ</a:t>
            </a:r>
            <a:r>
              <a:rPr lang="ru-RU" sz="1150" dirty="0">
                <a:solidFill>
                  <a:srgbClr val="CD0808"/>
                </a:solidFill>
                <a:latin typeface="Oswald"/>
              </a:rPr>
              <a:t>. </a:t>
            </a:r>
            <a:r>
              <a:rPr lang="en-US" sz="1150" dirty="0">
                <a:solidFill>
                  <a:srgbClr val="CD0808"/>
                </a:solidFill>
                <a:latin typeface="Oswald"/>
              </a:rPr>
              <a:t>МАРШРУТЫ </a:t>
            </a:r>
            <a:r>
              <a:rPr lang="en-US" sz="1150" b="1" dirty="0">
                <a:solidFill>
                  <a:srgbClr val="CD0808"/>
                </a:solidFill>
                <a:latin typeface="Oswald"/>
              </a:rPr>
              <a:t>HTTPS://NSKGORTRANS.RU/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7458809" y="4574227"/>
            <a:ext cx="201860" cy="238908"/>
            <a:chOff x="0" y="0"/>
            <a:chExt cx="429224" cy="508000"/>
          </a:xfrm>
        </p:grpSpPr>
        <p:sp>
          <p:nvSpPr>
            <p:cNvPr id="126" name="Freeform 126"/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7" name="TextBox 127"/>
          <p:cNvSpPr txBox="1"/>
          <p:nvPr/>
        </p:nvSpPr>
        <p:spPr>
          <a:xfrm>
            <a:off x="17290293" y="2087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13</a:t>
            </a:r>
          </a:p>
        </p:txBody>
      </p:sp>
      <p:grpSp>
        <p:nvGrpSpPr>
          <p:cNvPr id="128" name="Group 128"/>
          <p:cNvGrpSpPr/>
          <p:nvPr/>
        </p:nvGrpSpPr>
        <p:grpSpPr>
          <a:xfrm>
            <a:off x="3613147" y="5143500"/>
            <a:ext cx="3839309" cy="678128"/>
            <a:chOff x="0" y="0"/>
            <a:chExt cx="1897770" cy="335198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897770" cy="335198"/>
            </a:xfrm>
            <a:custGeom>
              <a:avLst/>
              <a:gdLst/>
              <a:ahLst/>
              <a:cxnLst/>
              <a:rect l="l" t="t" r="r" b="b"/>
              <a:pathLst>
                <a:path w="1897770" h="335198">
                  <a:moveTo>
                    <a:pt x="0" y="0"/>
                  </a:moveTo>
                  <a:lnTo>
                    <a:pt x="1897770" y="0"/>
                  </a:lnTo>
                  <a:lnTo>
                    <a:pt x="1897770" y="335198"/>
                  </a:lnTo>
                  <a:lnTo>
                    <a:pt x="0" y="335198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30" name="TextBox 130"/>
          <p:cNvSpPr txBox="1"/>
          <p:nvPr/>
        </p:nvSpPr>
        <p:spPr>
          <a:xfrm>
            <a:off x="4498747" y="5180304"/>
            <a:ext cx="2080816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343736"/>
                </a:solidFill>
                <a:latin typeface="Oswald"/>
              </a:rPr>
              <a:t>ЖУКОВСКИЙ</a:t>
            </a:r>
          </a:p>
        </p:txBody>
      </p:sp>
      <p:grpSp>
        <p:nvGrpSpPr>
          <p:cNvPr id="133" name="Group 33">
            <a:extLst>
              <a:ext uri="{FF2B5EF4-FFF2-40B4-BE49-F238E27FC236}">
                <a16:creationId xmlns:a16="http://schemas.microsoft.com/office/drawing/2014/main" xmlns="" id="{1B5EEAB9-98A5-DF4E-949B-47D836A577D8}"/>
              </a:ext>
            </a:extLst>
          </p:cNvPr>
          <p:cNvGrpSpPr/>
          <p:nvPr/>
        </p:nvGrpSpPr>
        <p:grpSpPr>
          <a:xfrm>
            <a:off x="7458809" y="5400187"/>
            <a:ext cx="201860" cy="238908"/>
            <a:chOff x="0" y="0"/>
            <a:chExt cx="429224" cy="508000"/>
          </a:xfrm>
        </p:grpSpPr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xmlns="" id="{A4912251-EF04-F543-9C32-DBC7236763A1}"/>
                </a:ext>
              </a:extLst>
            </p:cNvPr>
            <p:cNvSpPr/>
            <p:nvPr/>
          </p:nvSpPr>
          <p:spPr>
            <a:xfrm>
              <a:off x="0" y="215900"/>
              <a:ext cx="429224" cy="76200"/>
            </a:xfrm>
            <a:custGeom>
              <a:avLst/>
              <a:gdLst/>
              <a:ahLst/>
              <a:cxnLst/>
              <a:rect l="l" t="t" r="r" b="b"/>
              <a:pathLst>
                <a:path w="429224" h="76200">
                  <a:moveTo>
                    <a:pt x="0" y="0"/>
                  </a:moveTo>
                  <a:lnTo>
                    <a:pt x="429224" y="0"/>
                  </a:lnTo>
                  <a:lnTo>
                    <a:pt x="42922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629025"/>
            <a:ext cx="5941764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271371" y="3874165"/>
            <a:ext cx="52909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ОБЩЕСТВЕННЫЙ ТРАНСПОРТ </a:t>
            </a:r>
          </a:p>
          <a:p>
            <a:pPr algn="ctr">
              <a:lnSpc>
                <a:spcPts val="3920"/>
              </a:lnSpc>
            </a:pPr>
            <a:r>
              <a:rPr lang="en-US" sz="2800" b="0" i="0" spc="131">
                <a:solidFill>
                  <a:srgbClr val="252827"/>
                </a:solidFill>
                <a:latin typeface="Oswald"/>
              </a:rPr>
              <a:t>И АРЕНДА АВТОМОБИЛЯ (КАРШЕРИНГ)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1" y="5341792"/>
            <a:ext cx="5042022" cy="471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1.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Автобус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троллейбус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трамвай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Yandex.Transport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2.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метро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городов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России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:</a:t>
            </a: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Yandex.Metro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3.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Аренда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автомобиля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800" i="0" spc="112" dirty="0" err="1">
                <a:solidFill>
                  <a:srgbClr val="FFFFFF"/>
                </a:solidFill>
                <a:latin typeface="Oswald"/>
              </a:rPr>
              <a:t>каршеринг</a:t>
            </a: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)</a:t>
            </a: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BelkaCar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4760"/>
              </a:lnSpc>
            </a:pPr>
            <a:r>
              <a:rPr lang="en-US" sz="2800" i="0" spc="112" dirty="0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 dirty="0" err="1">
                <a:solidFill>
                  <a:srgbClr val="CD0808"/>
                </a:solidFill>
                <a:latin typeface="Oswald"/>
              </a:rPr>
              <a:t>DeliMobil</a:t>
            </a:r>
            <a:endParaRPr lang="en-US" sz="2800" i="0" spc="112" dirty="0">
              <a:solidFill>
                <a:srgbClr val="CD0808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923292" y="3629025"/>
            <a:ext cx="6381151" cy="66579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6218268" y="3826540"/>
            <a:ext cx="56325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38">
                <a:solidFill>
                  <a:srgbClr val="252827"/>
                </a:solidFill>
                <a:latin typeface="Oswald"/>
              </a:rPr>
              <a:t>КАРТА ГОРОДОВ РОССИИ</a:t>
            </a:r>
          </a:p>
        </p:txBody>
      </p:sp>
      <p:sp>
        <p:nvSpPr>
          <p:cNvPr id="7" name="AutoShape 7"/>
          <p:cNvSpPr/>
          <p:nvPr/>
        </p:nvSpPr>
        <p:spPr>
          <a:xfrm>
            <a:off x="12193830" y="3629025"/>
            <a:ext cx="6094170" cy="66579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12459043" y="3826540"/>
            <a:ext cx="5746872" cy="107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313">
                <a:solidFill>
                  <a:srgbClr val="252827"/>
                </a:solidFill>
                <a:latin typeface="Oswald"/>
              </a:rPr>
              <a:t>ДОСТОПРИМЕЧАТЕЛЬНОСТИ РОССИИ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0389" y="208120"/>
            <a:ext cx="16167222" cy="318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ВСПОМОГАТЕЛЬНЫЕ ПРИЛОЖЕНИЯ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ДЛЯ ВАШЕГО СМАРТФОНА </a:t>
            </a:r>
          </a:p>
          <a:p>
            <a:pPr algn="ctr">
              <a:lnSpc>
                <a:spcPts val="8450"/>
              </a:lnSpc>
            </a:pPr>
            <a:r>
              <a:rPr lang="en-US" sz="6500" b="1" i="0" spc="130">
                <a:solidFill>
                  <a:srgbClr val="FFFFFF"/>
                </a:solidFill>
                <a:latin typeface="Oswald"/>
              </a:rPr>
              <a:t>(ДЛЯ IOS И ANDROID)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08714" y="5341792"/>
            <a:ext cx="4870572" cy="2928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1. Карта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Yandex.Maps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Google maps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737373"/>
                </a:solidFill>
                <a:latin typeface="Oswald"/>
              </a:rPr>
              <a:t>2. Off-line карты городов России: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2GIS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221043" y="5341792"/>
            <a:ext cx="4260972" cy="352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1. Гиды по городам: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  Triposo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CD0808"/>
                </a:solidFill>
                <a:latin typeface="Oswald"/>
              </a:rPr>
              <a:t>    Redigo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2. Гиды по ресторанам:</a:t>
            </a:r>
          </a:p>
          <a:p>
            <a:pPr>
              <a:lnSpc>
                <a:spcPts val="4760"/>
              </a:lnSpc>
            </a:pPr>
            <a:r>
              <a:rPr lang="en-US" sz="2800" i="0" spc="112">
                <a:solidFill>
                  <a:srgbClr val="FFFFFF"/>
                </a:solidFill>
                <a:latin typeface="Oswald"/>
              </a:rPr>
              <a:t>    </a:t>
            </a:r>
            <a:r>
              <a:rPr lang="en-US" sz="2800" i="0" spc="112">
                <a:solidFill>
                  <a:srgbClr val="CD0808"/>
                </a:solidFill>
                <a:latin typeface="Oswald"/>
              </a:rPr>
              <a:t>TripAdvisor</a:t>
            </a:r>
          </a:p>
          <a:p>
            <a:pPr>
              <a:lnSpc>
                <a:spcPts val="4760"/>
              </a:lnSpc>
            </a:pPr>
            <a:endParaRPr lang="en-US" sz="2800" i="0" spc="112">
              <a:solidFill>
                <a:srgbClr val="CD0808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089528" y="395339"/>
            <a:ext cx="9471143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20"/>
              </a:lnSpc>
            </a:pPr>
            <a:r>
              <a:rPr lang="en-US" sz="8000" b="1" i="0" spc="1288">
                <a:solidFill>
                  <a:srgbClr val="CD0808"/>
                </a:solidFill>
                <a:latin typeface="Oswald"/>
              </a:rPr>
              <a:t>ПРОЖИВАНИЕ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42078" y="176785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АМБУЛАТОРНОЕ 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89528" y="3177407"/>
            <a:ext cx="11931772" cy="293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случае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амбулаторного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лечения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самостоятельно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комфортное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проживание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следующих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сервисов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: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www.booking.com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www.tripadvisor.com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https://</a:t>
            </a:r>
            <a:r>
              <a:rPr lang="en-US" sz="2800" b="1" i="0" spc="148" dirty="0" err="1">
                <a:solidFill>
                  <a:srgbClr val="150599"/>
                </a:solidFill>
                <a:latin typeface="Oswald"/>
              </a:rPr>
              <a:t>www.airbnb.com</a:t>
            </a:r>
            <a:r>
              <a:rPr lang="en-US" sz="2800" b="1" i="0" spc="148" dirty="0">
                <a:solidFill>
                  <a:srgbClr val="150599"/>
                </a:solidFill>
                <a:latin typeface="Oswald"/>
              </a:rPr>
              <a:t>/</a:t>
            </a:r>
          </a:p>
          <a:p>
            <a:pPr>
              <a:lnSpc>
                <a:spcPts val="3920"/>
              </a:lnSpc>
            </a:pP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или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обратиться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помощью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к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туроператору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/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ассистанс-организации</a:t>
            </a:r>
            <a:endParaRPr lang="en-US" sz="2800" b="0" i="0" spc="148" dirty="0">
              <a:solidFill>
                <a:srgbClr val="150599"/>
              </a:solidFill>
              <a:latin typeface="Oswa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54000"/>
          </a:blip>
          <a:srcRect l="46912" r="26646"/>
          <a:stretch>
            <a:fillRect/>
          </a:stretch>
        </p:blipFill>
        <p:spPr>
          <a:xfrm>
            <a:off x="-55483" y="0"/>
            <a:ext cx="5579983" cy="11544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089528" y="1891683"/>
            <a:ext cx="1057275" cy="10572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6089528" y="6444633"/>
            <a:ext cx="1057275" cy="10572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442078" y="6320808"/>
            <a:ext cx="120079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ЕСЛИ ВЫ НАПРАВЛЯЕТЕСЬ В РОССИЮ </a:t>
            </a:r>
          </a:p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НА СТАЦИОНАРНОЕ ЛЕЧЕНИЕ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9528" y="7736272"/>
            <a:ext cx="11684122" cy="245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Узнать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условия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вашего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можете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выбранной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вами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соответствии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профилем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медицинской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помощи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  <a:p>
            <a:pPr>
              <a:lnSpc>
                <a:spcPts val="3920"/>
              </a:lnSpc>
            </a:pPr>
            <a:r>
              <a:rPr lang="ru-RU" sz="2800" b="0" i="0" spc="148" dirty="0">
                <a:solidFill>
                  <a:srgbClr val="150599"/>
                </a:solidFill>
                <a:latin typeface="Oswald"/>
              </a:rPr>
              <a:t>	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Пожалуйста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,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заранее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обратитесь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вашу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медицинскую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организацию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по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вопросу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b="0" i="0" spc="148" dirty="0" err="1">
                <a:solidFill>
                  <a:srgbClr val="150599"/>
                </a:solidFill>
                <a:latin typeface="Oswald"/>
              </a:rPr>
              <a:t>размещения</a:t>
            </a:r>
            <a:r>
              <a:rPr lang="en-US" sz="2800" b="0" i="0" spc="148" dirty="0">
                <a:solidFill>
                  <a:srgbClr val="150599"/>
                </a:solidFill>
                <a:latin typeface="Oswa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7645" y="3004165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829" y="5143500"/>
            <a:ext cx="17458337" cy="78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ОФОРМИ</a:t>
            </a:r>
            <a:r>
              <a:rPr lang="ru-RU" sz="4200" b="1" i="0" spc="508" dirty="0">
                <a:solidFill>
                  <a:srgbClr val="D9D9D9"/>
                </a:solidFill>
                <a:latin typeface="Oswald"/>
              </a:rPr>
              <a:t>ТЕ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ВИЗУ ДЛЯ ПРИБЫТИЯ </a:t>
            </a:r>
            <a:r>
              <a:rPr lang="en-US" sz="4200" b="1" i="0" spc="508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 РОССИЮ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381000" y="415821"/>
            <a:ext cx="17526000" cy="949298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679389" y="612754"/>
            <a:ext cx="16929222" cy="154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НОРМАТИВНАЯ БАЗА ПО ВИЗАМ </a:t>
            </a:r>
          </a:p>
          <a:p>
            <a:pPr algn="ctr">
              <a:lnSpc>
                <a:spcPts val="6240"/>
              </a:lnSpc>
            </a:pPr>
            <a:r>
              <a:rPr lang="en-US" sz="4800" b="1" i="0" spc="484">
                <a:solidFill>
                  <a:srgbClr val="FFFFFF"/>
                </a:solidFill>
                <a:latin typeface="Oswald"/>
              </a:rPr>
              <a:t>ДЛЯ ИНОСТРАННЫХ ГРАЖДАН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939" y="2414405"/>
            <a:ext cx="16548222" cy="764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июля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2002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115-ФЗ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правовом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положении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;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-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физическое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являющееся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гражданином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имеющее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доказательств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наличия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25.2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может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быть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однократной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двукратной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многократной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федерального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закона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августа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1996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№ 114-ФЗ "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порядке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"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подразделяются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частные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деловые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туристические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учебные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рабочие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гуманитарные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целях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убежища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разрешения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проживание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либо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приема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25.9.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обязаны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получить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заполнить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Миграционная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карта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подлежит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сдаче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(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возврату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пункте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пропуска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через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Государственную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границу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выезде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иностранного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гражданина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без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гражданства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.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</a:p>
          <a:p>
            <a:pPr algn="just">
              <a:lnSpc>
                <a:spcPts val="2625"/>
              </a:lnSpc>
            </a:pP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    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соответствии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статьей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18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раздела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II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зависимости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въезда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иностранных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граждан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Российскую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Федерацию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цели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их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пребывания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Российской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Федерации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существуют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следующие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категории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: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дипломатическая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б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служебная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 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/>
            </a:r>
            <a:br>
              <a:rPr lang="ru-RU" sz="2100" b="0" i="0" spc="84" dirty="0">
                <a:solidFill>
                  <a:srgbClr val="FFFFFF"/>
                </a:solidFill>
                <a:latin typeface="Oswald"/>
              </a:rPr>
            </a:b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обыкновенная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г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транзитная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,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д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)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виза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временно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проживающего</a:t>
            </a:r>
            <a:r>
              <a:rPr lang="en-US" sz="2100" b="0" i="0" spc="84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2100" b="0" i="0" spc="84" dirty="0" err="1">
                <a:solidFill>
                  <a:srgbClr val="FFFFFF"/>
                </a:solidFill>
                <a:latin typeface="Oswald"/>
              </a:rPr>
              <a:t>лица</a:t>
            </a:r>
            <a:r>
              <a:rPr lang="ru-RU" sz="2100" b="0" i="0" spc="84" dirty="0">
                <a:solidFill>
                  <a:srgbClr val="FFFFFF"/>
                </a:solidFill>
                <a:latin typeface="Oswald"/>
              </a:rPr>
              <a:t>.</a:t>
            </a: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  <a:p>
            <a:pPr>
              <a:lnSpc>
                <a:spcPts val="2625"/>
              </a:lnSpc>
            </a:pPr>
            <a:endParaRPr lang="en-US" sz="2100" b="0" i="0" spc="84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290293" y="2546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 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4652" y="555604"/>
            <a:ext cx="9809254" cy="123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20"/>
              </a:lnSpc>
            </a:pPr>
            <a:r>
              <a:rPr lang="en-US" sz="8000" b="1" i="0" spc="576">
                <a:solidFill>
                  <a:srgbClr val="252827"/>
                </a:solidFill>
                <a:latin typeface="Oswald"/>
              </a:rPr>
              <a:t>СОДЕРЖАНИЕ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6049" y="2200236"/>
            <a:ext cx="12046707" cy="686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Что такое лечение в Российской Федерации..............................3-6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 ступень: выбор медицинской организации России...................7-9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II ступень: направление запроса на лечение в медицинскую организацию...............................................................................10-11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III ступень: проживание и транспорт..........................................12-15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IV ступень: оформление визы.....................................................16-20</a:t>
            </a:r>
          </a:p>
          <a:p>
            <a:pPr>
              <a:lnSpc>
                <a:spcPts val="3640"/>
              </a:lnSpc>
            </a:pPr>
            <a:endParaRPr lang="en-US" sz="280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39"/>
              </a:lnSpc>
            </a:pPr>
            <a:r>
              <a:rPr lang="en-US" sz="2800" i="0" spc="344">
                <a:solidFill>
                  <a:srgbClr val="252827"/>
                </a:solidFill>
                <a:latin typeface="Oswald"/>
              </a:rPr>
              <a:t>V ступень: Welcome to Russia! ...................................................</a:t>
            </a:r>
            <a:r>
              <a:rPr lang="en-US" sz="2800" b="0" i="0" spc="344">
                <a:solidFill>
                  <a:srgbClr val="252827"/>
                </a:solidFill>
                <a:latin typeface="Oswald"/>
              </a:rPr>
              <a:t>2</a:t>
            </a:r>
            <a:r>
              <a:rPr lang="en-US" sz="2799" b="0" i="0" spc="344">
                <a:solidFill>
                  <a:srgbClr val="252827"/>
                </a:solidFill>
                <a:latin typeface="Oswald"/>
              </a:rPr>
              <a:t>1-22</a:t>
            </a:r>
          </a:p>
          <a:p>
            <a:pPr>
              <a:lnSpc>
                <a:spcPts val="3639"/>
              </a:lnSpc>
            </a:pPr>
            <a:endParaRPr lang="en-US" sz="2799" b="0" i="0" spc="344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640"/>
              </a:lnSpc>
            </a:pPr>
            <a:r>
              <a:rPr lang="en-US" sz="2800" b="0" i="0" spc="344">
                <a:solidFill>
                  <a:srgbClr val="252827"/>
                </a:solidFill>
                <a:latin typeface="Oswald"/>
              </a:rPr>
              <a:t>Контакты.....................................................................................23</a:t>
            </a:r>
          </a:p>
          <a:p>
            <a:pPr>
              <a:lnSpc>
                <a:spcPts val="3640"/>
              </a:lnSpc>
            </a:pPr>
            <a:endParaRPr lang="en-US" sz="2800" b="0" i="0" spc="344">
              <a:solidFill>
                <a:srgbClr val="252827"/>
              </a:solidFill>
              <a:latin typeface="Oswald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872841" y="9258300"/>
            <a:ext cx="1901541" cy="190154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144500" y="0"/>
            <a:ext cx="5143500" cy="10287000"/>
          </a:xfrm>
          <a:prstGeom prst="rect">
            <a:avLst/>
          </a:prstGeom>
          <a:solidFill>
            <a:srgbClr val="545454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062221" y="-545662"/>
            <a:ext cx="1901541" cy="190154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D09EDAF-86B9-6149-81C9-9831A3F328DD}"/>
              </a:ext>
            </a:extLst>
          </p:cNvPr>
          <p:cNvSpPr/>
          <p:nvPr/>
        </p:nvSpPr>
        <p:spPr>
          <a:xfrm>
            <a:off x="13144500" y="8086764"/>
            <a:ext cx="5143500" cy="22002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13335000" y="8333026"/>
            <a:ext cx="5616443" cy="1731243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Материалы</a:t>
            </a:r>
            <a:r>
              <a:rPr lang="en-US" sz="2200" i="0" spc="205" dirty="0">
                <a:solidFill>
                  <a:srgbClr val="C50001"/>
                </a:solidFill>
                <a:latin typeface="Oswald"/>
              </a:rPr>
              <a:t> </a:t>
            </a:r>
            <a:r>
              <a:rPr lang="en-US" sz="2200" i="0" spc="205" dirty="0" err="1">
                <a:solidFill>
                  <a:srgbClr val="C50001"/>
                </a:solidFill>
                <a:latin typeface="Oswald"/>
              </a:rPr>
              <a:t>подготовлены</a:t>
            </a:r>
            <a:endParaRPr lang="ru-RU" sz="2200" spc="205" dirty="0">
              <a:solidFill>
                <a:srgbClr val="C50001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endParaRPr lang="en-US" sz="1900" b="1" i="0" spc="205" dirty="0">
              <a:solidFill>
                <a:srgbClr val="C0000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Координирующим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центром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endParaRPr lang="ru-RU" sz="2400" b="0" i="0" dirty="0">
              <a:solidFill>
                <a:srgbClr val="002060"/>
              </a:solidFill>
              <a:latin typeface="Oswald"/>
            </a:endParaRPr>
          </a:p>
          <a:p>
            <a:pPr>
              <a:lnSpc>
                <a:spcPts val="2730"/>
              </a:lnSpc>
            </a:pPr>
            <a:r>
              <a:rPr lang="ru-RU" sz="2400" b="0" i="0" dirty="0">
                <a:solidFill>
                  <a:srgbClr val="002060"/>
                </a:solidFill>
                <a:latin typeface="Oswald"/>
              </a:rPr>
              <a:t>по р</a:t>
            </a:r>
            <a:r>
              <a:rPr lang="ru-RU" sz="2400" dirty="0">
                <a:solidFill>
                  <a:srgbClr val="002060"/>
                </a:solidFill>
                <a:latin typeface="Oswald"/>
              </a:rPr>
              <a:t>азвитию экспорта медицинских услуг </a:t>
            </a:r>
          </a:p>
          <a:p>
            <a:pPr>
              <a:lnSpc>
                <a:spcPts val="2730"/>
              </a:lnSpc>
            </a:pP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ФГБУ ЦНИИОИЗ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Минздрава</a:t>
            </a:r>
            <a:r>
              <a:rPr lang="en-US" sz="2400" b="0" i="0" dirty="0">
                <a:solidFill>
                  <a:srgbClr val="002060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latin typeface="Oswald"/>
              </a:rPr>
              <a:t>России</a:t>
            </a:r>
            <a:endParaRPr lang="en-US" sz="2400" b="0" i="0" dirty="0">
              <a:solidFill>
                <a:srgbClr val="002060"/>
              </a:solidFill>
              <a:latin typeface="Oswa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380788" y="1784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7">
            <a:extLst>
              <a:ext uri="{FF2B5EF4-FFF2-40B4-BE49-F238E27FC236}">
                <a16:creationId xmlns:a16="http://schemas.microsoft.com/office/drawing/2014/main" xmlns="" id="{A86FC10D-DD17-9347-8F8A-B6E4B5DDC91F}"/>
              </a:ext>
            </a:extLst>
          </p:cNvPr>
          <p:cNvSpPr/>
          <p:nvPr/>
        </p:nvSpPr>
        <p:spPr>
          <a:xfrm>
            <a:off x="9117161" y="3403681"/>
            <a:ext cx="4592607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2" name="AutoShape 2"/>
          <p:cNvSpPr/>
          <p:nvPr/>
        </p:nvSpPr>
        <p:spPr>
          <a:xfrm>
            <a:off x="0" y="3403681"/>
            <a:ext cx="4592607" cy="688331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59953" y="3512745"/>
            <a:ext cx="4509872" cy="490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2600" b="0" i="0" spc="18" dirty="0">
                <a:solidFill>
                  <a:srgbClr val="CD0808"/>
                </a:solidFill>
                <a:latin typeface="Oswald"/>
              </a:rPr>
              <a:t>СТРАНЫ БЛИЖНЕГО ЗАРУБЕЖЬЯ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4485" y="4264736"/>
            <a:ext cx="4318122" cy="6155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1.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Абхазия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2.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Армения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3.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Азербайджан</a:t>
            </a: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4.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Беларусь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5.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Молдова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6.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Казахстан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7.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Киргизия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8.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Таджикистан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9.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Узбекистан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10.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Украина</a:t>
            </a:r>
            <a:endParaRPr lang="en-US" sz="2400" b="0" i="0" spc="33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r>
              <a:rPr lang="en-US" sz="2400" b="0" i="0" spc="33" dirty="0">
                <a:solidFill>
                  <a:srgbClr val="252827"/>
                </a:solidFill>
                <a:latin typeface="Oswald"/>
              </a:rPr>
              <a:t>11. </a:t>
            </a:r>
            <a:r>
              <a:rPr lang="en-US" sz="2400" b="0" i="0" spc="33" dirty="0" err="1">
                <a:solidFill>
                  <a:srgbClr val="252827"/>
                </a:solidFill>
                <a:latin typeface="Oswald"/>
              </a:rPr>
              <a:t>Ю</a:t>
            </a:r>
            <a:r>
              <a:rPr lang="en-US" sz="2400" b="0" i="0" dirty="0" err="1">
                <a:solidFill>
                  <a:srgbClr val="252827"/>
                </a:solidFill>
                <a:latin typeface="Oswald"/>
              </a:rPr>
              <a:t>жная</a:t>
            </a:r>
            <a:r>
              <a:rPr lang="en-US" sz="2400" b="0" i="0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b="0" i="0" dirty="0" err="1">
                <a:solidFill>
                  <a:srgbClr val="252827"/>
                </a:solidFill>
                <a:latin typeface="Oswald"/>
              </a:rPr>
              <a:t>Осетия</a:t>
            </a:r>
            <a:endParaRPr lang="en-US" sz="2400" b="0" i="0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571847" y="3403681"/>
            <a:ext cx="4591050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AutoShape 7"/>
          <p:cNvSpPr/>
          <p:nvPr/>
        </p:nvSpPr>
        <p:spPr>
          <a:xfrm>
            <a:off x="13146523" y="3403681"/>
            <a:ext cx="5110839" cy="6883319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8" name="TextBox 8"/>
          <p:cNvSpPr txBox="1"/>
          <p:nvPr/>
        </p:nvSpPr>
        <p:spPr>
          <a:xfrm>
            <a:off x="1282578" y="445933"/>
            <a:ext cx="15976722" cy="202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60"/>
              </a:lnSpc>
            </a:pPr>
            <a:r>
              <a:rPr lang="en-US" sz="6200" b="1" i="0" spc="124">
                <a:solidFill>
                  <a:srgbClr val="FFFFFF"/>
                </a:solidFill>
                <a:latin typeface="Oswald"/>
              </a:rPr>
              <a:t>СТРАНЫ БЕЗВИЗОВОГО ИЛИ УПРОЩЕННОГО ВЪЕЗДА В РОССИЮ*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92607" y="3458734"/>
            <a:ext cx="13653872" cy="515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С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Т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Р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Н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Ы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 </a:t>
            </a:r>
            <a:r>
              <a:rPr lang="en-US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Д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Л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Ь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Н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Е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Г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О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  </a:t>
            </a:r>
            <a:r>
              <a:rPr lang="en-US" sz="2800" i="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З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А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Р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У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Б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Е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Ж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Ь</a:t>
            </a:r>
            <a:r>
              <a:rPr lang="ru-RU" sz="2800" spc="19" dirty="0">
                <a:solidFill>
                  <a:srgbClr val="150599"/>
                </a:solidFill>
                <a:latin typeface="Oswald"/>
              </a:rPr>
              <a:t> </a:t>
            </a:r>
            <a:r>
              <a:rPr lang="ru-RU" sz="2800" i="0" spc="19" dirty="0">
                <a:solidFill>
                  <a:srgbClr val="150599"/>
                </a:solidFill>
                <a:latin typeface="Oswald"/>
              </a:rPr>
              <a:t>  </a:t>
            </a:r>
            <a:r>
              <a:rPr lang="en-US" sz="2800" i="0" spc="19" dirty="0" err="1">
                <a:solidFill>
                  <a:srgbClr val="150599"/>
                </a:solidFill>
                <a:latin typeface="Oswald"/>
              </a:rPr>
              <a:t>Я</a:t>
            </a:r>
            <a:endParaRPr lang="en-US" sz="2800" i="0" spc="19" dirty="0">
              <a:solidFill>
                <a:srgbClr val="150599"/>
              </a:solidFill>
              <a:latin typeface="Oswa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50770" y="2736708"/>
            <a:ext cx="1732716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A6A6A6"/>
                </a:solidFill>
                <a:latin typeface="Oswald"/>
              </a:rPr>
              <a:t>* Срок пребывания на территории Российской Федерации в случае безвизового въезда имеет ограничения до 14 дней, до 30 дней и до 90 дней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39129" y="4109962"/>
            <a:ext cx="4318122" cy="662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Аргентина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Босния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Герцеговина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Бразилия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Колумбия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Эквадор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6.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Сербия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Венесуэла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Гватемала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Чили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Израиль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Македония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Никарагуа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Перу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Сальвадор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Уругвай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363683" y="4109963"/>
            <a:ext cx="4318122" cy="662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16.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Фиджи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Гондурас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Южная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Корея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19.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Маврикий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Куба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Макао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Черногория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Сербия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Тайланд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Эквадор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26.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Монголия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Сейшельские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острова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Гонконг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29.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Боливия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Бруней-Даруссалам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977535" y="4109964"/>
            <a:ext cx="4318122" cy="6621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Вануату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Гайана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Гренада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34.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Лаос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Науру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36. ОАЭ</a:t>
            </a: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37.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Палау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38.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Панама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39.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Парагвай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40.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Самоа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41.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Сент-Винсент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Гренадины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42.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Сент-Китс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Невис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43.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Содружество</a:t>
            </a:r>
            <a:r>
              <a:rPr lang="en-US" sz="2400" spc="26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Доминики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44. ЮАР</a:t>
            </a:r>
          </a:p>
          <a:p>
            <a:pPr>
              <a:lnSpc>
                <a:spcPts val="3229"/>
              </a:lnSpc>
            </a:pPr>
            <a:r>
              <a:rPr lang="en-US" sz="2400" spc="26" dirty="0">
                <a:solidFill>
                  <a:srgbClr val="252827"/>
                </a:solidFill>
                <a:latin typeface="Oswald"/>
              </a:rPr>
              <a:t>45. </a:t>
            </a:r>
            <a:r>
              <a:rPr lang="en-US" sz="2400" spc="26" dirty="0" err="1">
                <a:solidFill>
                  <a:srgbClr val="252827"/>
                </a:solidFill>
                <a:latin typeface="Oswald"/>
              </a:rPr>
              <a:t>Ямайка</a:t>
            </a:r>
            <a:endParaRPr lang="en-US" sz="2400" spc="26" dirty="0">
              <a:solidFill>
                <a:srgbClr val="252827"/>
              </a:solidFill>
              <a:latin typeface="Oswald"/>
            </a:endParaRPr>
          </a:p>
          <a:p>
            <a:pPr>
              <a:lnSpc>
                <a:spcPts val="4079"/>
              </a:lnSpc>
            </a:pPr>
            <a:endParaRPr lang="en-US" sz="2400" b="0" i="0" spc="33" dirty="0">
              <a:solidFill>
                <a:srgbClr val="252827"/>
              </a:solidFill>
              <a:latin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xmlns="" id="{79A951D8-91DF-3E4C-AE38-C2FC7D4497BC}"/>
              </a:ext>
            </a:extLst>
          </p:cNvPr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sp>
      <p:sp>
        <p:nvSpPr>
          <p:cNvPr id="2" name="AutoShape 2"/>
          <p:cNvSpPr/>
          <p:nvPr/>
        </p:nvSpPr>
        <p:spPr>
          <a:xfrm>
            <a:off x="5820688" y="3667125"/>
            <a:ext cx="6217348" cy="66198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AutoShape 3"/>
          <p:cNvSpPr/>
          <p:nvPr/>
        </p:nvSpPr>
        <p:spPr>
          <a:xfrm>
            <a:off x="21006" y="3667125"/>
            <a:ext cx="5799681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4" name="TextBox 4"/>
          <p:cNvSpPr txBox="1"/>
          <p:nvPr/>
        </p:nvSpPr>
        <p:spPr>
          <a:xfrm>
            <a:off x="6674426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150599"/>
                </a:solidFill>
                <a:latin typeface="Oswald"/>
              </a:rPr>
              <a:t>ТИП ВИЗЫ: ДЕЛОВАЯ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b="0" i="0" spc="112">
                <a:solidFill>
                  <a:srgbClr val="FFFFFF"/>
                </a:solidFill>
                <a:latin typeface="Oswald"/>
              </a:rPr>
              <a:t>ЛЕЧЕНИЕ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4272" y="5725744"/>
            <a:ext cx="5799681" cy="444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приглашению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лечебного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учреждения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(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кроме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целевого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туризма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)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2018157" y="3667125"/>
            <a:ext cx="6269844" cy="66198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7" name="TextBox 7"/>
          <p:cNvSpPr txBox="1"/>
          <p:nvPr/>
        </p:nvSpPr>
        <p:spPr>
          <a:xfrm>
            <a:off x="1155639" y="445933"/>
            <a:ext cx="15976722" cy="2095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ВЫБОР ТИПА ВИЗЫ </a:t>
            </a:r>
            <a:r>
              <a:rPr lang="en-US" sz="6399" b="1" i="0" spc="422" dirty="0" err="1">
                <a:solidFill>
                  <a:srgbClr val="FFFFFF"/>
                </a:solidFill>
                <a:latin typeface="Oswald"/>
              </a:rPr>
              <a:t>И</a:t>
            </a: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 ОПРЕДЕЛЕНИЕ </a:t>
            </a:r>
          </a:p>
          <a:p>
            <a:pPr algn="ctr">
              <a:lnSpc>
                <a:spcPts val="8319"/>
              </a:lnSpc>
            </a:pPr>
            <a:r>
              <a:rPr lang="en-US" sz="6399" b="1" i="0" spc="422" dirty="0">
                <a:solidFill>
                  <a:srgbClr val="FFFFFF"/>
                </a:solidFill>
                <a:latin typeface="Oswald"/>
              </a:rPr>
              <a:t>ЦЕЛИ ПРЕБЫВАНИЯ*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17337229" y="808284"/>
            <a:ext cx="1901541" cy="190154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19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7348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ТУРИСТИЧЕСКАЯ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ЦЕЛЕВОЙ ТУРИЗМ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68814" y="3826540"/>
            <a:ext cx="4509872" cy="1639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150599"/>
                </a:solidFill>
                <a:latin typeface="Oswald"/>
              </a:rPr>
              <a:t>ТИП ВИЗЫ: ЧАСТНАЯ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ЦЕЛЬ ПРЕБЫВАНИЯ: </a:t>
            </a:r>
          </a:p>
          <a:p>
            <a:pPr algn="ctr">
              <a:lnSpc>
                <a:spcPts val="4480"/>
              </a:lnSpc>
            </a:pPr>
            <a:r>
              <a:rPr lang="en-US" sz="2800" i="0" spc="112">
                <a:solidFill>
                  <a:srgbClr val="545454"/>
                </a:solidFill>
                <a:latin typeface="Oswald"/>
              </a:rPr>
              <a:t>ОСОБЫЕ СЛУЧАИ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2473" y="5753211"/>
            <a:ext cx="5435658" cy="3945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30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туристическими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целями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специализированному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туру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на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консультации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медицинского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обследования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277154" y="5748781"/>
            <a:ext cx="5771727" cy="3444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CD0808"/>
                </a:solidFill>
                <a:latin typeface="Oswald"/>
              </a:rPr>
              <a:t>СРОК ДЕЙСТВИЯ: 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До</a:t>
            </a:r>
            <a:r>
              <a:rPr lang="en-US" sz="2300" b="0" i="0" spc="32" dirty="0">
                <a:solidFill>
                  <a:srgbClr val="CD0808"/>
                </a:solidFill>
                <a:latin typeface="Oswald"/>
              </a:rPr>
              <a:t> 90 </a:t>
            </a:r>
            <a:r>
              <a:rPr lang="en-US" sz="2300" b="0" i="0" spc="32" dirty="0" err="1">
                <a:solidFill>
                  <a:srgbClr val="CD0808"/>
                </a:solidFill>
                <a:latin typeface="Oswald"/>
              </a:rPr>
              <a:t>дней</a:t>
            </a: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endParaRPr lang="en-US" sz="2300" b="0" i="0" spc="32" dirty="0">
              <a:solidFill>
                <a:srgbClr val="CD0808"/>
              </a:solidFill>
              <a:latin typeface="Oswald"/>
            </a:endParaRPr>
          </a:p>
          <a:p>
            <a:pPr>
              <a:lnSpc>
                <a:spcPts val="3910"/>
              </a:lnSpc>
            </a:pPr>
            <a:r>
              <a:rPr lang="en-US" sz="2300" b="1" i="0" spc="32" dirty="0">
                <a:solidFill>
                  <a:srgbClr val="252827"/>
                </a:solidFill>
                <a:latin typeface="Oswald"/>
              </a:rPr>
              <a:t>ДЛЯ КОГО:</a:t>
            </a:r>
          </a:p>
          <a:p>
            <a:pPr>
              <a:lnSpc>
                <a:spcPts val="3910"/>
              </a:lnSpc>
            </a:pP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Иностранцы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прибывающие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для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экстренного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лечения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либо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в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связи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тяжелой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болезнью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b="0" i="0" spc="32" dirty="0">
                <a:solidFill>
                  <a:srgbClr val="252827"/>
                </a:solidFill>
                <a:latin typeface="Oswald"/>
              </a:rPr>
              <a:t/>
            </a:r>
            <a:br>
              <a:rPr lang="ru-RU" sz="2300" b="0" i="0" spc="32" dirty="0">
                <a:solidFill>
                  <a:srgbClr val="252827"/>
                </a:solidFill>
                <a:latin typeface="Oswald"/>
              </a:rPr>
            </a:b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или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смертью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 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близкого</a:t>
            </a:r>
            <a:r>
              <a:rPr lang="en-US" sz="2300" b="0" i="0" spc="32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32" dirty="0" err="1">
                <a:solidFill>
                  <a:srgbClr val="252827"/>
                </a:solidFill>
                <a:latin typeface="Oswald"/>
              </a:rPr>
              <a:t>родственника</a:t>
            </a:r>
            <a:endParaRPr lang="en-US" sz="2300" b="0" i="0" spc="32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0770" y="2870058"/>
            <a:ext cx="1677471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A6A6A6"/>
                </a:solidFill>
                <a:latin typeface="Oswald"/>
              </a:rPr>
              <a:t>* В соответствии с приложением к совместному приказу МИД России, МВД России и ФСБ России от 27 декабря 2003 года № 19723А/1048/922</a:t>
            </a:r>
          </a:p>
        </p:txBody>
      </p:sp>
    </p:spTree>
    <p:extLst>
      <p:ext uri="{BB962C8B-B14F-4D97-AF65-F5344CB8AC3E}">
        <p14:creationId xmlns:p14="http://schemas.microsoft.com/office/powerpoint/2010/main" xmlns="" val="391371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524500" cy="102870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641228" y="368761"/>
            <a:ext cx="16424393" cy="156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ПОМОЩЬ В ОФОРМЛЕНИИ ДОКУМЕНТАЦИИ </a:t>
            </a:r>
          </a:p>
          <a:p>
            <a:pPr algn="l">
              <a:lnSpc>
                <a:spcPts val="6200"/>
              </a:lnSpc>
            </a:pPr>
            <a:r>
              <a:rPr lang="en-US" sz="5000" b="1" i="0" spc="100">
                <a:solidFill>
                  <a:srgbClr val="CD0808"/>
                </a:solidFill>
                <a:latin typeface="Oswald"/>
              </a:rPr>
              <a:t>ДЛЯ ВЪЕЗДА В РОССИЮ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35039" y="2483868"/>
            <a:ext cx="10826872" cy="603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199" b="1" i="0" spc="127">
                <a:solidFill>
                  <a:srgbClr val="FFFFFF"/>
                </a:solidFill>
                <a:latin typeface="Oswald"/>
              </a:rPr>
              <a:t>О</a:t>
            </a: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ФОРМЛЕНИЕ ПРИГЛАШЕНИЯ ДЛЯ ПРИБЫТИЯ В РОССИЮ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1228" y="3651387"/>
            <a:ext cx="11931772" cy="2442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Медицинская организация, подтвердившая возможность Вашего лечения, может оформить Вам приглашение для въезда в Россию, а также решить вопрос по поводу постановки на миграционный учет. </a:t>
            </a:r>
          </a:p>
          <a:p>
            <a:pPr>
              <a:lnSpc>
                <a:spcPts val="3920"/>
              </a:lnSpc>
            </a:pPr>
            <a:r>
              <a:rPr lang="en-US" sz="2800" b="0" i="0" spc="148">
                <a:solidFill>
                  <a:srgbClr val="150599"/>
                </a:solidFill>
                <a:latin typeface="Oswald"/>
              </a:rPr>
              <a:t>Для уточнения информации пожалуйста обратитесь в Вашу медицинскую организацию.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41228" y="2318931"/>
            <a:ext cx="1057275" cy="10572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641228" y="6543471"/>
            <a:ext cx="1057275" cy="10572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41228" y="7973636"/>
            <a:ext cx="11684122" cy="1456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b="0" i="0" spc="148">
                <a:solidFill>
                  <a:srgbClr val="150599"/>
                </a:solidFill>
                <a:latin typeface="Oswald"/>
              </a:rPr>
              <a:t>Если вопросом Вашего лечения в России занимается туроператор или ассистанс-организация, то поручите оформление документации для получения визы сотруднику организации.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48000"/>
          </a:blip>
          <a:srcRect l="26851" r="11419" b="462"/>
          <a:stretch>
            <a:fillRect/>
          </a:stretch>
        </p:blipFill>
        <p:spPr>
          <a:xfrm>
            <a:off x="12950822" y="0"/>
            <a:ext cx="5668751" cy="121878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290293" y="170641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35039" y="6387252"/>
            <a:ext cx="10826872" cy="124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0"/>
              </a:lnSpc>
            </a:pPr>
            <a:r>
              <a:rPr lang="en-US" sz="3200" b="1" i="0" spc="128">
                <a:solidFill>
                  <a:srgbClr val="FFFFFF"/>
                </a:solidFill>
                <a:latin typeface="Oswald"/>
              </a:rPr>
              <a:t>ОФОРМЛЕНИЕ НЕОБХОДИМОЙ ДОКУМЕНТАЦИИ ДЛЯ ПОЛУЧЕНИЯ ВИЗЫ ТРЕТЬИМИ ЛИЦАМИ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189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V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87800" y="5147930"/>
            <a:ext cx="1745833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200" b="1" i="0" spc="508" dirty="0">
                <a:solidFill>
                  <a:srgbClr val="CD0808"/>
                </a:solidFill>
                <a:latin typeface="Oswald"/>
              </a:rPr>
              <a:t>WELCOME TO RUSSIA!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 dirty="0">
                <a:solidFill>
                  <a:srgbClr val="D9D9D9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0684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0" y="2768654"/>
            <a:ext cx="2740798" cy="2212921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882123" y="2768654"/>
            <a:ext cx="2740798" cy="2212921"/>
            <a:chOff x="0" y="0"/>
            <a:chExt cx="6350000" cy="5126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709723" y="2768654"/>
            <a:ext cx="2740798" cy="2212921"/>
            <a:chOff x="0" y="0"/>
            <a:chExt cx="6350000" cy="51269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95094" y="3251393"/>
            <a:ext cx="4470522" cy="106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Единый номер</a:t>
            </a:r>
          </a:p>
          <a:p>
            <a:pPr algn="ctr">
              <a:lnSpc>
                <a:spcPts val="4176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экстренных служб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543550" y="2768654"/>
            <a:ext cx="2740798" cy="2212921"/>
            <a:chOff x="0" y="0"/>
            <a:chExt cx="6350000" cy="51269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281598" y="2768654"/>
            <a:ext cx="2740798" cy="2212921"/>
            <a:chOff x="0" y="0"/>
            <a:chExt cx="635000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010650" y="2768654"/>
            <a:ext cx="2740798" cy="2212921"/>
            <a:chOff x="0" y="0"/>
            <a:chExt cx="6350000" cy="5126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915208" y="3002304"/>
            <a:ext cx="5099172" cy="173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ru-RU" sz="3600" b="1" spc="270" dirty="0">
                <a:solidFill>
                  <a:srgbClr val="FFFFFF"/>
                </a:solidFill>
                <a:latin typeface="Oswald"/>
              </a:rPr>
              <a:t>Г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орячая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линия</a:t>
            </a:r>
            <a:r>
              <a:rPr lang="ru-RU" sz="3600" b="1" i="0" spc="270" dirty="0">
                <a:solidFill>
                  <a:srgbClr val="FFFFFF"/>
                </a:solidFill>
                <a:latin typeface="Oswald"/>
              </a:rPr>
              <a:t> Федеральной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миграционной</a:t>
            </a:r>
            <a:r>
              <a:rPr lang="en-US" sz="3600" b="1" i="0" spc="270" dirty="0">
                <a:solidFill>
                  <a:srgbClr val="FFFFFF"/>
                </a:solidFill>
                <a:latin typeface="Oswald"/>
              </a:rPr>
              <a:t> </a:t>
            </a:r>
            <a:r>
              <a:rPr lang="en-US" sz="3600" b="1" i="0" spc="270" dirty="0" err="1">
                <a:solidFill>
                  <a:srgbClr val="FFFFFF"/>
                </a:solidFill>
                <a:latin typeface="Oswald"/>
              </a:rPr>
              <a:t>службы</a:t>
            </a:r>
            <a:endParaRPr lang="en-US" sz="3600" b="1" i="0" spc="270" dirty="0">
              <a:solidFill>
                <a:srgbClr val="FFFFFF"/>
              </a:solidFill>
              <a:latin typeface="Oswa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820400" y="2768654"/>
            <a:ext cx="2740798" cy="2212921"/>
            <a:chOff x="0" y="0"/>
            <a:chExt cx="6350000" cy="51269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351061" y="2768654"/>
            <a:ext cx="2740798" cy="2212921"/>
            <a:chOff x="0" y="0"/>
            <a:chExt cx="6350000" cy="51269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573000" y="2768654"/>
            <a:ext cx="2740798" cy="2212921"/>
            <a:chOff x="0" y="0"/>
            <a:chExt cx="6350000" cy="51269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6149190" y="2768654"/>
            <a:ext cx="2740798" cy="2212921"/>
            <a:chOff x="0" y="0"/>
            <a:chExt cx="6350000" cy="51269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531478" y="2905814"/>
            <a:ext cx="6756522" cy="1717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2"/>
              </a:lnSpc>
            </a:pPr>
            <a:r>
              <a:rPr lang="en-US" sz="3600" b="1" i="0" spc="270">
                <a:solidFill>
                  <a:srgbClr val="FFFFFF"/>
                </a:solidFill>
                <a:latin typeface="Oswald"/>
              </a:rPr>
              <a:t>Сообщить о нарушениях правопорядка на территории Российской Федерации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93641" y="517504"/>
            <a:ext cx="17500718" cy="150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4"/>
              </a:lnSpc>
            </a:pPr>
            <a:r>
              <a:rPr lang="en-US" sz="9600" b="1" i="0" spc="691">
                <a:solidFill>
                  <a:srgbClr val="A6A6A6"/>
                </a:solidFill>
                <a:latin typeface="Oswald"/>
              </a:rPr>
              <a:t>ПОЛЕЗНЫЕ ТЕЛЕФОНЫ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22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68217" y="5795963"/>
            <a:ext cx="3724275" cy="3724275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667621" y="6119812"/>
            <a:ext cx="3725466" cy="30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 b="1" dirty="0">
                <a:solidFill>
                  <a:srgbClr val="252827"/>
                </a:solidFill>
                <a:latin typeface="Oswald"/>
              </a:rPr>
              <a:t>112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6913949" y="5795963"/>
            <a:ext cx="3724275" cy="3724275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566018" y="5795963"/>
            <a:ext cx="3724275" cy="3724275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-1875224" y="2768654"/>
            <a:ext cx="2740798" cy="2212921"/>
            <a:chOff x="0" y="0"/>
            <a:chExt cx="6350000" cy="51269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close/>
                </a:path>
              </a:pathLst>
            </a:custGeom>
            <a:solidFill>
              <a:srgbClr val="A6A6A6">
                <a:alpha val="29803"/>
              </a:srgbClr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597976" y="6989445"/>
            <a:ext cx="4356222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8 (800) 350 23 69</a:t>
            </a:r>
          </a:p>
          <a:p>
            <a:pPr algn="ctr">
              <a:lnSpc>
                <a:spcPts val="5040"/>
              </a:lnSpc>
            </a:pPr>
            <a:r>
              <a:rPr lang="en-US" sz="3600" b="1">
                <a:solidFill>
                  <a:srgbClr val="252827"/>
                </a:solidFill>
                <a:latin typeface="Oswald"/>
              </a:rPr>
              <a:t>доб. 381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250045" y="7270750"/>
            <a:ext cx="4356222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252827"/>
                </a:solidFill>
                <a:latin typeface="Oswald"/>
              </a:rPr>
              <a:t>8 (800) 222 74 47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8747" r="16222"/>
          <a:stretch>
            <a:fillRect/>
          </a:stretch>
        </p:blipFill>
        <p:spPr>
          <a:xfrm>
            <a:off x="0" y="1"/>
            <a:ext cx="51054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259300" y="9336230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406903" y="552450"/>
            <a:ext cx="9718797" cy="2119706"/>
            <a:chOff x="0" y="0"/>
            <a:chExt cx="12958396" cy="2826274"/>
          </a:xfrm>
        </p:grpSpPr>
        <p:sp>
          <p:nvSpPr>
            <p:cNvPr id="5" name="TextBox 5"/>
            <p:cNvSpPr txBox="1"/>
            <p:nvPr/>
          </p:nvSpPr>
          <p:spPr>
            <a:xfrm>
              <a:off x="5" y="-28575"/>
              <a:ext cx="12958391" cy="1641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20"/>
                </a:lnSpc>
              </a:pPr>
              <a:r>
                <a:rPr lang="en-US" sz="8000" b="1" i="0" spc="576">
                  <a:solidFill>
                    <a:srgbClr val="FFFFFF"/>
                  </a:solidFill>
                  <a:latin typeface="Oswald"/>
                </a:rPr>
                <a:t>НАШИ КОНТАКТЫ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74675"/>
              <a:ext cx="12958396" cy="851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sz="4000" b="0" i="0" spc="404">
                  <a:solidFill>
                    <a:srgbClr val="FFFFFF"/>
                  </a:solidFill>
                  <a:latin typeface="Oswald"/>
                </a:rPr>
                <a:t>ДЛЯ ВОПРОСОВ И ПРЕДЛОЖЕНИЙ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406903" y="3171245"/>
            <a:ext cx="11607240" cy="197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3"/>
              </a:lnSpc>
            </a:pPr>
            <a:r>
              <a:rPr lang="en-US" sz="3994" b="1" i="0" spc="619" dirty="0">
                <a:solidFill>
                  <a:srgbClr val="CD0808"/>
                </a:solidFill>
                <a:latin typeface="Oswald"/>
              </a:rPr>
              <a:t>КООРДИНИРУЮЩИЙ ЦЕНТР </a:t>
            </a:r>
          </a:p>
          <a:p>
            <a:pPr>
              <a:lnSpc>
                <a:spcPts val="5273"/>
              </a:lnSpc>
            </a:pPr>
            <a:r>
              <a:rPr lang="en-US" sz="3994" b="1" i="0" spc="619" dirty="0">
                <a:solidFill>
                  <a:srgbClr val="CD0808"/>
                </a:solidFill>
                <a:latin typeface="Oswald"/>
              </a:rPr>
              <a:t>ПО ЭКСПОРТУ МЕДИЦИНСКИХ УСЛУГ </a:t>
            </a:r>
          </a:p>
          <a:p>
            <a:pPr>
              <a:lnSpc>
                <a:spcPts val="5273"/>
              </a:lnSpc>
            </a:pPr>
            <a:r>
              <a:rPr lang="en-US" sz="3994" b="1" i="0" spc="619" dirty="0">
                <a:solidFill>
                  <a:srgbClr val="CD0808"/>
                </a:solidFill>
                <a:latin typeface="Oswald"/>
              </a:rPr>
              <a:t>ФГБУ "ЦНИИОИЗ" МИНЗДРАВА РОССИИ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06903" y="5338867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127256, Г. МОСКВА, УЛ. ДОБРОЛЮБОВА, Д. 11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6903" y="6683862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ЭЛЕКТРОННАЯ ПОЧТА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06903" y="7127583"/>
            <a:ext cx="10788090" cy="51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OM@ROSMINZDRAV.RU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06903" y="8020545"/>
            <a:ext cx="10788090" cy="369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1997" b="0" i="0" spc="241">
                <a:solidFill>
                  <a:srgbClr val="FFFFFF"/>
                </a:solidFill>
                <a:latin typeface="Oswald"/>
              </a:rPr>
              <a:t>КОНТАКТНЫЙ ТЕЛЕФОН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06903" y="8418518"/>
            <a:ext cx="10788090" cy="111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+7 (495) 618-07-92, ДОБ. 103</a:t>
            </a:r>
          </a:p>
          <a:p>
            <a:pPr>
              <a:lnSpc>
                <a:spcPts val="4577"/>
              </a:lnSpc>
            </a:pPr>
            <a:r>
              <a:rPr lang="en-US" sz="2774" b="0" i="0" spc="208">
                <a:solidFill>
                  <a:srgbClr val="D9D9D9"/>
                </a:solidFill>
                <a:latin typeface="Oswald"/>
              </a:rPr>
              <a:t>+7 (495) 618-07-92, ДОБ. 109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90293" y="163993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3206" y="3498051"/>
            <a:ext cx="16963037" cy="4129188"/>
            <a:chOff x="0" y="0"/>
            <a:chExt cx="22617383" cy="5505585"/>
          </a:xfrm>
        </p:grpSpPr>
        <p:sp>
          <p:nvSpPr>
            <p:cNvPr id="5" name="TextBox 5"/>
            <p:cNvSpPr txBox="1"/>
            <p:nvPr/>
          </p:nvSpPr>
          <p:spPr>
            <a:xfrm>
              <a:off x="3" y="-38100"/>
              <a:ext cx="22617377" cy="41532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46"/>
                </a:lnSpc>
              </a:pPr>
              <a:r>
                <a:rPr lang="en-US" sz="10037" b="1" i="0" spc="722">
                  <a:solidFill>
                    <a:srgbClr val="FFFFFF"/>
                  </a:solidFill>
                  <a:latin typeface="Oswald"/>
                </a:rPr>
                <a:t>ЧТО ТАКОЕ ЛЕЧЕНИЕ </a:t>
              </a:r>
            </a:p>
            <a:p>
              <a:pPr algn="ctr">
                <a:lnSpc>
                  <a:spcPts val="12446"/>
                </a:lnSpc>
              </a:pPr>
              <a:r>
                <a:rPr lang="en-US" sz="10037" b="1" i="0" spc="722">
                  <a:solidFill>
                    <a:srgbClr val="FFFFFF"/>
                  </a:solidFill>
                  <a:latin typeface="Oswald"/>
                </a:rPr>
                <a:t>В РОССИИ?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660425"/>
              <a:ext cx="22617383" cy="84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2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90293" y="2355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676775"/>
          </a:xfrm>
          <a:prstGeom prst="rect">
            <a:avLst/>
          </a:prstGeom>
          <a:solidFill>
            <a:srgbClr val="545454"/>
          </a:solidFill>
        </p:spPr>
      </p:sp>
      <p:sp>
        <p:nvSpPr>
          <p:cNvPr id="3" name="AutoShape 3"/>
          <p:cNvSpPr/>
          <p:nvPr/>
        </p:nvSpPr>
        <p:spPr>
          <a:xfrm>
            <a:off x="10287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76647" y="3295650"/>
            <a:ext cx="1190306" cy="11903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8489" y="4825564"/>
            <a:ext cx="37466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ВЫСОКОЕ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КАЧЕСТВО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046" y="6993930"/>
            <a:ext cx="3906854" cy="174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6"/>
              </a:lnSpc>
            </a:pP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Высококачественная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медицинская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помощь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,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отвечающая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международным</a:t>
            </a:r>
            <a:r>
              <a:rPr lang="en-US" sz="2300" b="0" i="0" spc="108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08" dirty="0" err="1">
                <a:solidFill>
                  <a:srgbClr val="252827"/>
                </a:solidFill>
                <a:latin typeface="Oswald"/>
              </a:rPr>
              <a:t>стандартам</a:t>
            </a:r>
            <a:endParaRPr lang="en-US" sz="2300" b="0" i="0" spc="108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1435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1447" y="3295650"/>
            <a:ext cx="1190306" cy="11903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18089" y="4825565"/>
            <a:ext cx="3137022" cy="130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ЛУЧШИЕ ВРАЧИ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7721" y="7048447"/>
            <a:ext cx="3879972" cy="1225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Квалифицированные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медицинские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специалисты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311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международной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практикой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9258300" y="3925905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06247" y="3295650"/>
            <a:ext cx="1190306" cy="119030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632889" y="4811482"/>
            <a:ext cx="3137022" cy="128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4000" spc="404" dirty="0">
                <a:solidFill>
                  <a:srgbClr val="252827"/>
                </a:solidFill>
                <a:latin typeface="Oswald"/>
              </a:rPr>
              <a:t>ДОСТУПНАЯ ЦЕНА</a:t>
            </a:r>
            <a:endParaRPr lang="en-US" sz="4000" b="0" i="0" spc="404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94764" y="6993930"/>
            <a:ext cx="3613272" cy="128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Конкурентноспособная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стоимость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медицинских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услуг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всех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профилей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3373100" y="3924300"/>
            <a:ext cx="3886200" cy="5334000"/>
          </a:xfrm>
          <a:prstGeom prst="rect">
            <a:avLst/>
          </a:prstGeom>
          <a:solidFill>
            <a:srgbClr val="D9D9D9"/>
          </a:solidFill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21047" y="3295650"/>
            <a:ext cx="1190306" cy="119030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3417428" y="4812288"/>
            <a:ext cx="3841872" cy="1958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ЗНАКОМСТВО </a:t>
            </a:r>
          </a:p>
          <a:p>
            <a:pPr algn="ctr">
              <a:lnSpc>
                <a:spcPts val="5200"/>
              </a:lnSpc>
            </a:pPr>
            <a:r>
              <a:rPr lang="en-US" sz="4000" b="0" i="0" spc="404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4000" b="0" i="0" spc="404" dirty="0">
                <a:solidFill>
                  <a:srgbClr val="252827"/>
                </a:solidFill>
                <a:latin typeface="Oswald"/>
              </a:rPr>
              <a:t> КУЛЬТУРОЙ СТРАНЫ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23839" y="6863348"/>
            <a:ext cx="3784722" cy="1752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Вы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ознакомитесь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</a:p>
          <a:p>
            <a:pPr algn="ctr">
              <a:lnSpc>
                <a:spcPts val="3519"/>
              </a:lnSpc>
            </a:pP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достопримечательностями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страны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ru-RU" sz="2300" spc="181" dirty="0">
                <a:solidFill>
                  <a:srgbClr val="252827"/>
                </a:solidFill>
                <a:latin typeface="Oswald"/>
              </a:rPr>
              <a:t>национальными</a:t>
            </a:r>
            <a:r>
              <a:rPr lang="en-US" sz="2300" b="0" i="0" spc="181" dirty="0">
                <a:solidFill>
                  <a:srgbClr val="252827"/>
                </a:solidFill>
                <a:latin typeface="Oswald"/>
              </a:rPr>
              <a:t> </a:t>
            </a:r>
            <a:r>
              <a:rPr lang="en-US" sz="2300" b="0" i="0" spc="181" dirty="0" err="1">
                <a:solidFill>
                  <a:srgbClr val="252827"/>
                </a:solidFill>
                <a:latin typeface="Oswald"/>
              </a:rPr>
              <a:t>традициями</a:t>
            </a:r>
            <a:endParaRPr lang="en-US" sz="2300" b="0" i="0" spc="181" dirty="0">
              <a:solidFill>
                <a:srgbClr val="252827"/>
              </a:solidFill>
              <a:latin typeface="Oswa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55739" y="1201034"/>
            <a:ext cx="14376522" cy="1293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 b="1" i="0" spc="680">
                <a:solidFill>
                  <a:srgbClr val="FFFFFF"/>
                </a:solidFill>
                <a:latin typeface="Oswald"/>
              </a:rPr>
              <a:t>ЛЕЧЕНИЕ В РОССИИ - ЭТО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290293" y="2165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5603200" cy="1483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alphaModFix amt="25000"/>
            </a:blip>
            <a:srcRect t="28300" b="28300"/>
            <a:stretch>
              <a:fillRect/>
            </a:stretch>
          </p:blipFill>
          <p:spPr>
            <a:xfrm>
              <a:off x="0" y="0"/>
              <a:ext cx="25603200" cy="741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>
              <a:alphaModFix amt="25000"/>
            </a:blip>
            <a:srcRect t="28260" b="28260"/>
            <a:stretch>
              <a:fillRect/>
            </a:stretch>
          </p:blipFill>
          <p:spPr>
            <a:xfrm>
              <a:off x="0" y="7416800"/>
              <a:ext cx="25603200" cy="74168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511071"/>
            <a:ext cx="16363950" cy="3225531"/>
          </a:xfrm>
          <a:prstGeom prst="rect">
            <a:avLst/>
          </a:prstGeom>
          <a:solidFill>
            <a:srgbClr val="150599"/>
          </a:solidFill>
        </p:spPr>
      </p:sp>
      <p:sp>
        <p:nvSpPr>
          <p:cNvPr id="6" name="TextBox 6"/>
          <p:cNvSpPr txBox="1"/>
          <p:nvPr/>
        </p:nvSpPr>
        <p:spPr>
          <a:xfrm>
            <a:off x="1317564" y="927630"/>
            <a:ext cx="15652872" cy="778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4800" b="1" i="0" spc="484" dirty="0">
                <a:solidFill>
                  <a:srgbClr val="FFFFFF"/>
                </a:solidFill>
                <a:latin typeface="Oswald"/>
              </a:rPr>
              <a:t>ОКАЗАНИЕ МЕДИЦИНСКОЙ ПОМОЩИ </a:t>
            </a:r>
            <a:r>
              <a:rPr lang="en-US" sz="4800" b="1" i="0" spc="484" dirty="0" err="1">
                <a:solidFill>
                  <a:srgbClr val="FFFFFF"/>
                </a:solidFill>
                <a:latin typeface="Oswald"/>
              </a:rPr>
              <a:t>В</a:t>
            </a:r>
            <a:r>
              <a:rPr lang="en-US" sz="4800" b="1" i="0" spc="484" dirty="0">
                <a:solidFill>
                  <a:srgbClr val="FFFFFF"/>
                </a:solidFill>
                <a:latin typeface="Oswald"/>
              </a:rPr>
              <a:t> РОССИИ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0389" y="1930725"/>
            <a:ext cx="16300572" cy="1527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Российской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Федерации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можно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получить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медицинскую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ru-RU" sz="2500" b="0" i="0" spc="100" dirty="0">
                <a:solidFill>
                  <a:srgbClr val="D9D9D9"/>
                </a:solidFill>
                <a:latin typeface="Oswald"/>
              </a:rPr>
              <a:t>амбулаторных и стационарных условиях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Помощь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выборе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условий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лечения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пациенту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оказывает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медицинская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организация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в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соответствии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с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запросом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 </a:t>
            </a:r>
            <a:r>
              <a:rPr lang="en-US" sz="2500" b="0" i="0" spc="100" dirty="0" err="1">
                <a:solidFill>
                  <a:srgbClr val="D9D9D9"/>
                </a:solidFill>
                <a:latin typeface="Oswald"/>
              </a:rPr>
              <a:t>пациента</a:t>
            </a:r>
            <a:r>
              <a:rPr lang="en-US" sz="2500" b="0" i="0" spc="100" dirty="0">
                <a:solidFill>
                  <a:srgbClr val="D9D9D9"/>
                </a:solidFill>
                <a:latin typeface="Oswald"/>
              </a:rPr>
              <a:t>.</a:t>
            </a:r>
          </a:p>
          <a:p>
            <a:pPr algn="ctr">
              <a:lnSpc>
                <a:spcPts val="3125"/>
              </a:lnSpc>
            </a:pPr>
            <a:endParaRPr lang="en-US" sz="2500" b="0" i="0" spc="100" dirty="0">
              <a:solidFill>
                <a:srgbClr val="D9D9D9"/>
              </a:solidFill>
              <a:latin typeface="Oswa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317689" y="4070795"/>
            <a:ext cx="5445707" cy="5997474"/>
            <a:chOff x="0" y="0"/>
            <a:chExt cx="57658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429354" y="4070795"/>
            <a:ext cx="5445707" cy="5997474"/>
            <a:chOff x="0" y="0"/>
            <a:chExt cx="57658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65800" cy="6350000"/>
            </a:xfrm>
            <a:custGeom>
              <a:avLst/>
              <a:gdLst/>
              <a:ahLst/>
              <a:cxnLst/>
              <a:rect l="l" t="t" r="r" b="b"/>
              <a:pathLst>
                <a:path w="5765800" h="6350000">
                  <a:moveTo>
                    <a:pt x="5765800" y="0"/>
                  </a:moveTo>
                  <a:lnTo>
                    <a:pt x="5765800" y="6350000"/>
                  </a:lnTo>
                  <a:lnTo>
                    <a:pt x="2881630" y="5361940"/>
                  </a:lnTo>
                  <a:lnTo>
                    <a:pt x="0" y="6350000"/>
                  </a:lnTo>
                  <a:lnTo>
                    <a:pt x="3810" y="4268470"/>
                  </a:lnTo>
                  <a:lnTo>
                    <a:pt x="8890" y="81407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3778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44">
                <a:solidFill>
                  <a:srgbClr val="252827"/>
                </a:solidFill>
                <a:latin typeface="Oswald"/>
              </a:rPr>
              <a:t>АМБУЛАТОРНО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79900" y="4385627"/>
            <a:ext cx="45446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spc="924">
                <a:solidFill>
                  <a:srgbClr val="343736"/>
                </a:solidFill>
                <a:latin typeface="Oswald"/>
              </a:rPr>
              <a:t>СТАЦИОНАРНО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92010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ПРОЙДИТЕ ОБСЛЕДОВАНИЕ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(CHECK-UP) ЗА 1-2 ДНЯ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МОМЕНТ СВОЕЙ ТУРИСТИЧЕСКОЙ ПОЕЗДКИ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5678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603675" y="5343525"/>
            <a:ext cx="5097066" cy="245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ВЫБЕРИТЕ МЕДИЦИНСКУЮ ОРГАНИЗАЦИЮ ПО СВОЕМУ ПРОФИЛЮ И ПРИЕЗЖАЙТЕ </a:t>
            </a:r>
          </a:p>
          <a:p>
            <a:pPr algn="ctr">
              <a:lnSpc>
                <a:spcPts val="3919"/>
              </a:lnSpc>
            </a:pPr>
            <a:r>
              <a:rPr lang="en-US" sz="2800" b="1" spc="165">
                <a:solidFill>
                  <a:srgbClr val="CD0808"/>
                </a:solidFill>
                <a:latin typeface="Oswald"/>
              </a:rPr>
              <a:t>В РОССИЮ НА ПЛАНОВУЮ ГОСПИТАЛИЗАЦИЮ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8900" y="8212455"/>
            <a:ext cx="5306616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swald"/>
              </a:rPr>
              <a:t>УЗНАЙТЕ ПОДРОБНЕЕ НА САЙТЕ ВЫБРАННОЙ МЕДИЦИНСКОЙ ОРГАНИЗАЦИИ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90293" y="2546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981575"/>
          </a:xfrm>
          <a:prstGeom prst="rect">
            <a:avLst/>
          </a:prstGeom>
          <a:solidFill>
            <a:srgbClr val="545454"/>
          </a:solidFill>
        </p:spPr>
      </p:sp>
      <p:grpSp>
        <p:nvGrpSpPr>
          <p:cNvPr id="3" name="Group 3"/>
          <p:cNvGrpSpPr/>
          <p:nvPr/>
        </p:nvGrpSpPr>
        <p:grpSpPr>
          <a:xfrm>
            <a:off x="1342925" y="3809900"/>
            <a:ext cx="2343350" cy="23433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12739" y="6357007"/>
            <a:ext cx="3403722" cy="151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медицинскую организацию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7439" y="6357007"/>
            <a:ext cx="3403722" cy="306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Связаться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с медицинской организацией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для получения подтверждения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08839" y="6357007"/>
            <a:ext cx="2870322" cy="2035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III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Выбрать тип проживания 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и транспорта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04464" y="6357007"/>
            <a:ext cx="330847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IV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Оформить визу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90589" y="6357007"/>
            <a:ext cx="3365622" cy="10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V СТУПЕНЬ:</a:t>
            </a:r>
          </a:p>
          <a:p>
            <a:pPr algn="ctr">
              <a:lnSpc>
                <a:spcPts val="4125"/>
              </a:lnSpc>
            </a:pPr>
            <a:r>
              <a:rPr lang="en-US" sz="2500" b="0" i="0" spc="187">
                <a:solidFill>
                  <a:srgbClr val="FFFFFF"/>
                </a:solidFill>
                <a:latin typeface="Oswald"/>
              </a:rPr>
              <a:t>Welcome to Russia!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23900" y="3990875"/>
            <a:ext cx="1981400" cy="19814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24931" y="4388037"/>
            <a:ext cx="979337" cy="118707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657625" y="3809900"/>
            <a:ext cx="2343350" cy="234335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972325" y="3809900"/>
            <a:ext cx="2343350" cy="23433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287025" y="3809900"/>
            <a:ext cx="2343350" cy="234335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601725" y="3809900"/>
            <a:ext cx="2343350" cy="23433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23801" y="4376187"/>
            <a:ext cx="1010999" cy="121077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93666" y="665383"/>
            <a:ext cx="17500718" cy="2488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0"/>
              </a:lnSpc>
            </a:pPr>
            <a:r>
              <a:rPr lang="en-US" sz="8000" b="1" i="0" spc="576">
                <a:solidFill>
                  <a:srgbClr val="FFFFFF"/>
                </a:solidFill>
                <a:latin typeface="Oswald"/>
              </a:rPr>
              <a:t>КАК ПОЛУЧИТЬ МЕДИЦИНСКУЮ ПОМОЩЬ В РОССИИ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838600" y="3990875"/>
            <a:ext cx="1981400" cy="1981400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153300" y="3990875"/>
            <a:ext cx="1981400" cy="198140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1468000" y="3990875"/>
            <a:ext cx="1981400" cy="1981400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782700" y="3990875"/>
            <a:ext cx="1981400" cy="198140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52827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15070" y="4622997"/>
            <a:ext cx="1428460" cy="94278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76744" y="4376187"/>
            <a:ext cx="993311" cy="118959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668357" y="4657534"/>
            <a:ext cx="1580686" cy="64808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491497" y="4524823"/>
            <a:ext cx="1305007" cy="913505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8166199" y="9456539"/>
            <a:ext cx="1901541" cy="19015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8179594" y="-1031379"/>
            <a:ext cx="1901541" cy="190154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68543" y="3009900"/>
            <a:ext cx="16952707" cy="313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9"/>
              </a:lnSpc>
            </a:pPr>
            <a:r>
              <a:rPr lang="en-US" sz="10031" b="1" i="0" spc="722" dirty="0">
                <a:solidFill>
                  <a:srgbClr val="FFFFFF"/>
                </a:solidFill>
                <a:latin typeface="Oswald"/>
              </a:rPr>
              <a:t>I СТУПЕНЬ</a:t>
            </a:r>
          </a:p>
          <a:p>
            <a:pPr algn="ctr">
              <a:lnSpc>
                <a:spcPts val="12439"/>
              </a:lnSpc>
            </a:pPr>
            <a:endParaRPr lang="en-US" sz="10031" b="1" i="0" spc="722" dirty="0">
              <a:solidFill>
                <a:srgbClr val="FFFFFF"/>
              </a:solidFill>
              <a:latin typeface="Oswa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6750" y="4991100"/>
            <a:ext cx="17134487" cy="163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ВЫБЕРИТЕ МЕДИЦИНСКУЮ ОРГАНИЗАЦИЮ РОССИИ</a:t>
            </a:r>
          </a:p>
          <a:p>
            <a:pPr algn="ctr">
              <a:lnSpc>
                <a:spcPts val="6720"/>
              </a:lnSpc>
            </a:pPr>
            <a:r>
              <a:rPr lang="en-US" sz="4200" b="1" i="0" spc="508">
                <a:solidFill>
                  <a:srgbClr val="D9D9D9"/>
                </a:solidFill>
                <a:latin typeface="Oswald"/>
              </a:rPr>
              <a:t>ПО СВОЕМУ МЕДИЦИНСКОМУ ПРОФИЛЮ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290293" y="1974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4848225"/>
            <a:ext cx="4592607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493876" y="5059698"/>
            <a:ext cx="368611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 dirty="0">
                <a:solidFill>
                  <a:srgbClr val="252827"/>
                </a:solidFill>
                <a:latin typeface="Oswald"/>
              </a:rPr>
              <a:t>КАРДИОЛОГИЯ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1072" y="5665908"/>
            <a:ext cx="4331726" cy="419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кардиологии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www.cardioweb.ru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ССХ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им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. А.Н.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Бакулева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bakulev.ru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им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. В.А.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Алмазова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www.almazovcentre.ru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ФГБУ НМИЦ ПМ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FFFFFF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FFFFFF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</a:t>
            </a:r>
            <a:r>
              <a:rPr lang="en-US" sz="1599" b="0" i="0" spc="33" dirty="0" err="1">
                <a:solidFill>
                  <a:srgbClr val="CD0808"/>
                </a:solidFill>
                <a:latin typeface="Montserrat Light"/>
              </a:rPr>
              <a:t>www.gnicpm.ru</a:t>
            </a: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/</a:t>
            </a:r>
          </a:p>
        </p:txBody>
      </p:sp>
      <p:sp>
        <p:nvSpPr>
          <p:cNvPr id="5" name="AutoShape 5"/>
          <p:cNvSpPr/>
          <p:nvPr/>
        </p:nvSpPr>
        <p:spPr>
          <a:xfrm>
            <a:off x="4592607" y="4848225"/>
            <a:ext cx="4591050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4948146" y="4898891"/>
            <a:ext cx="3879972" cy="83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7"/>
              </a:lnSpc>
            </a:pPr>
            <a:r>
              <a:rPr lang="en-US" sz="2800" b="1" i="0" spc="148">
                <a:solidFill>
                  <a:srgbClr val="252827"/>
                </a:solidFill>
                <a:latin typeface="Oswald"/>
              </a:rPr>
              <a:t>ТРАВМАТОЛОГИЯ </a:t>
            </a:r>
          </a:p>
          <a:p>
            <a:pPr algn="ctr">
              <a:lnSpc>
                <a:spcPts val="3388"/>
              </a:lnSpc>
            </a:pPr>
            <a:r>
              <a:rPr lang="en-US" sz="2800" b="1" i="0" spc="148">
                <a:solidFill>
                  <a:srgbClr val="252827"/>
                </a:solidFill>
                <a:latin typeface="Oswald"/>
              </a:rPr>
              <a:t>И ОРТОПЕДИЯ</a:t>
            </a:r>
          </a:p>
        </p:txBody>
      </p:sp>
      <p:sp>
        <p:nvSpPr>
          <p:cNvPr id="7" name="AutoShape 7"/>
          <p:cNvSpPr/>
          <p:nvPr/>
        </p:nvSpPr>
        <p:spPr>
          <a:xfrm>
            <a:off x="9180543" y="4848225"/>
            <a:ext cx="4514850" cy="543877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9497982" y="4898891"/>
            <a:ext cx="3879972" cy="82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800" b="1" i="0" spc="95">
                <a:solidFill>
                  <a:srgbClr val="252827"/>
                </a:solidFill>
                <a:latin typeface="Oswald"/>
              </a:rPr>
              <a:t>НЕВРОЛОГИЯ </a:t>
            </a:r>
          </a:p>
          <a:p>
            <a:pPr algn="ctr">
              <a:lnSpc>
                <a:spcPts val="3304"/>
              </a:lnSpc>
            </a:pPr>
            <a:r>
              <a:rPr lang="en-US" sz="2800" b="1" i="0" spc="95">
                <a:solidFill>
                  <a:srgbClr val="252827"/>
                </a:solidFill>
                <a:latin typeface="Oswald"/>
              </a:rPr>
              <a:t>И НЕЙРОХИРУРГИЯ</a:t>
            </a:r>
          </a:p>
        </p:txBody>
      </p:sp>
      <p:sp>
        <p:nvSpPr>
          <p:cNvPr id="9" name="AutoShape 9"/>
          <p:cNvSpPr/>
          <p:nvPr/>
        </p:nvSpPr>
        <p:spPr>
          <a:xfrm>
            <a:off x="13695393" y="4848225"/>
            <a:ext cx="4592607" cy="543877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" name="TextBox 10"/>
          <p:cNvSpPr txBox="1"/>
          <p:nvPr/>
        </p:nvSpPr>
        <p:spPr>
          <a:xfrm>
            <a:off x="14013028" y="5048250"/>
            <a:ext cx="40323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i="0" spc="338">
                <a:solidFill>
                  <a:srgbClr val="252827"/>
                </a:solidFill>
                <a:latin typeface="Oswald"/>
              </a:rPr>
              <a:t>ОФТАЛЬМОЛОГИЯ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6119" y="981075"/>
            <a:ext cx="16071972" cy="272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i="0" spc="700" dirty="0">
                <a:solidFill>
                  <a:srgbClr val="FFFFFF"/>
                </a:solidFill>
                <a:latin typeface="Oswald"/>
              </a:rPr>
              <a:t>ПРОФИЛИ МЕДИЦИНСКОЙ ПОМОЩИ </a:t>
            </a:r>
          </a:p>
          <a:p>
            <a:pPr algn="ctr">
              <a:lnSpc>
                <a:spcPts val="7280"/>
              </a:lnSpc>
            </a:pPr>
            <a:r>
              <a:rPr lang="en-US" sz="5600" b="1" i="0" spc="700" dirty="0">
                <a:solidFill>
                  <a:srgbClr val="FFFFFF"/>
                </a:solidFill>
                <a:latin typeface="Oswald"/>
              </a:rPr>
              <a:t>И НАЦИОНАЛЬНЫЕ МЕДИЦИНСКИЕ ИССЛЕДОВАТЕЛЬСКИЕ ЦЕНТРЫ РОССИИ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722269" y="5665908"/>
            <a:ext cx="4331726" cy="251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ФГБУ НМИЦ ТО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им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. Н.Н.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Приорова</a:t>
            </a:r>
            <a:endParaRPr lang="en-US" sz="1599" b="0" i="0" spc="33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https://www.cito-priorov.ru/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ФГБУ НМИЦ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им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.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ак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. Е.Н.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Мешалкина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https://www.meshalkin.ru/</a:t>
            </a:r>
          </a:p>
          <a:p>
            <a:pPr>
              <a:lnSpc>
                <a:spcPts val="2239"/>
              </a:lnSpc>
            </a:pPr>
            <a:endParaRPr lang="en-US" sz="1599" b="0" i="0" spc="33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72105" y="5665908"/>
            <a:ext cx="4331726" cy="419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нейрохирургии 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им. Н.Н. Бурденко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https://www.cardioweb.ru/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ССХ им. А.Н. Бакулева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https://bakulev.ru/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им. В.А. Алмазова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ПМ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https://www.gnicpm.ru/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63351" y="5665908"/>
            <a:ext cx="4331726" cy="167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МНТК им. ак. С.Н. Федорова 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http://www.mntk.ru/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252827"/>
              </a:solidFill>
              <a:latin typeface="Montserra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34833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4833" y="774124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34833" y="9826114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34833" y="88658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76034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76034" y="774124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НСК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35865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35865" y="774124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735865" y="9826114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35865" y="88658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327112" y="663056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90293" y="15936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51" y="5486401"/>
            <a:ext cx="4611658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3" name="TextBox 3"/>
          <p:cNvSpPr txBox="1"/>
          <p:nvPr/>
        </p:nvSpPr>
        <p:spPr>
          <a:xfrm>
            <a:off x="463547" y="5846311"/>
            <a:ext cx="368611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>
                <a:solidFill>
                  <a:srgbClr val="252827"/>
                </a:solidFill>
                <a:latin typeface="Oswald"/>
              </a:rPr>
              <a:t>РЕАБИЛИТАЦИЯ</a:t>
            </a:r>
          </a:p>
        </p:txBody>
      </p:sp>
      <p:sp>
        <p:nvSpPr>
          <p:cNvPr id="4" name="AutoShape 4"/>
          <p:cNvSpPr/>
          <p:nvPr/>
        </p:nvSpPr>
        <p:spPr>
          <a:xfrm>
            <a:off x="4592607" y="0"/>
            <a:ext cx="4819650" cy="5491115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5" name="AutoShape 5"/>
          <p:cNvSpPr/>
          <p:nvPr/>
        </p:nvSpPr>
        <p:spPr>
          <a:xfrm>
            <a:off x="4592607" y="5486401"/>
            <a:ext cx="4591050" cy="48006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6" name="TextBox 6"/>
          <p:cNvSpPr txBox="1"/>
          <p:nvPr/>
        </p:nvSpPr>
        <p:spPr>
          <a:xfrm>
            <a:off x="4929096" y="5855836"/>
            <a:ext cx="38799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i="0" spc="338">
                <a:solidFill>
                  <a:srgbClr val="252827"/>
                </a:solidFill>
                <a:latin typeface="Oswald"/>
              </a:rPr>
              <a:t>СТОМАТОЛОГИЯ</a:t>
            </a:r>
          </a:p>
        </p:txBody>
      </p:sp>
      <p:sp>
        <p:nvSpPr>
          <p:cNvPr id="7" name="AutoShape 7"/>
          <p:cNvSpPr/>
          <p:nvPr/>
        </p:nvSpPr>
        <p:spPr>
          <a:xfrm>
            <a:off x="9144000" y="5486401"/>
            <a:ext cx="4591050" cy="48006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9358340" y="5855836"/>
            <a:ext cx="4108572" cy="51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2800" b="1" i="0" spc="478">
                <a:solidFill>
                  <a:srgbClr val="252827"/>
                </a:solidFill>
                <a:latin typeface="Oswald"/>
              </a:rPr>
              <a:t>ЭНДОКРИНОЛОГИЯ</a:t>
            </a:r>
          </a:p>
        </p:txBody>
      </p:sp>
      <p:sp>
        <p:nvSpPr>
          <p:cNvPr id="9" name="AutoShape 9"/>
          <p:cNvSpPr/>
          <p:nvPr/>
        </p:nvSpPr>
        <p:spPr>
          <a:xfrm>
            <a:off x="13714443" y="5143501"/>
            <a:ext cx="4591050" cy="514350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0" name="TextBox 10"/>
          <p:cNvSpPr txBox="1"/>
          <p:nvPr/>
        </p:nvSpPr>
        <p:spPr>
          <a:xfrm>
            <a:off x="13727082" y="5548265"/>
            <a:ext cx="4641972" cy="1069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3"/>
              </a:lnSpc>
            </a:pPr>
            <a:r>
              <a:rPr lang="en-US" sz="2800" b="1" i="0" spc="660" dirty="0">
                <a:solidFill>
                  <a:srgbClr val="252827"/>
                </a:solidFill>
                <a:latin typeface="Oswald"/>
              </a:rPr>
              <a:t>КОСМЕТОЛОГИЯ </a:t>
            </a:r>
          </a:p>
          <a:p>
            <a:pPr algn="ctr">
              <a:lnSpc>
                <a:spcPts val="2884"/>
              </a:lnSpc>
            </a:pPr>
            <a:r>
              <a:rPr lang="en-US" sz="2800" b="1" i="0" spc="660" dirty="0" err="1">
                <a:solidFill>
                  <a:srgbClr val="252827"/>
                </a:solidFill>
                <a:latin typeface="Oswald"/>
              </a:rPr>
              <a:t>И</a:t>
            </a:r>
            <a:r>
              <a:rPr lang="en-US" sz="2800" b="1" i="0" spc="660" dirty="0">
                <a:solidFill>
                  <a:srgbClr val="252827"/>
                </a:solidFill>
                <a:latin typeface="Oswald"/>
              </a:rPr>
              <a:t> ЭСТЕТИЧЕСКАЯ МЕДИЦИНА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-950770" y="882792"/>
            <a:ext cx="1901541" cy="19015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 l="44801" t="44801" r="44801" b="44801"/>
          <a:stretch>
            <a:fillRect/>
          </a:stretch>
        </p:blipFill>
        <p:spPr>
          <a:xfrm>
            <a:off x="17337230" y="882792"/>
            <a:ext cx="1901541" cy="1901541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0" y="0"/>
            <a:ext cx="4611657" cy="5491115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4" name="AutoShape 14"/>
          <p:cNvSpPr/>
          <p:nvPr/>
        </p:nvSpPr>
        <p:spPr>
          <a:xfrm>
            <a:off x="9144000" y="-19050"/>
            <a:ext cx="4591050" cy="5503720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15" name="AutoShape 15"/>
          <p:cNvSpPr/>
          <p:nvPr/>
        </p:nvSpPr>
        <p:spPr>
          <a:xfrm>
            <a:off x="13714443" y="-19050"/>
            <a:ext cx="4573557" cy="550372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16" name="TextBox 16"/>
          <p:cNvSpPr txBox="1"/>
          <p:nvPr/>
        </p:nvSpPr>
        <p:spPr>
          <a:xfrm>
            <a:off x="73022" y="116918"/>
            <a:ext cx="4467169" cy="812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660" b="1" i="0" spc="311">
                <a:solidFill>
                  <a:srgbClr val="252827"/>
                </a:solidFill>
                <a:latin typeface="Oswald"/>
              </a:rPr>
              <a:t>ТЕРАПИЯ </a:t>
            </a:r>
          </a:p>
          <a:p>
            <a:pPr algn="ctr">
              <a:lnSpc>
                <a:spcPts val="3218"/>
              </a:lnSpc>
            </a:pPr>
            <a:r>
              <a:rPr lang="en-US" sz="2660" b="1" i="0" spc="311">
                <a:solidFill>
                  <a:srgbClr val="252827"/>
                </a:solidFill>
                <a:latin typeface="Oswald"/>
              </a:rPr>
              <a:t>И ПРОФМЕДИЦИНА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64072" y="138102"/>
            <a:ext cx="4410019" cy="79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8"/>
              </a:lnSpc>
            </a:pPr>
            <a:r>
              <a:rPr lang="en-US" sz="2660" b="1" i="0" spc="279">
                <a:solidFill>
                  <a:srgbClr val="252827"/>
                </a:solidFill>
                <a:latin typeface="Oswald"/>
              </a:rPr>
              <a:t>ГИНЕКОЛОГИЯ </a:t>
            </a:r>
          </a:p>
          <a:p>
            <a:pPr algn="ctr">
              <a:lnSpc>
                <a:spcPts val="3138"/>
              </a:lnSpc>
            </a:pPr>
            <a:r>
              <a:rPr lang="en-US" sz="2660" b="1" i="0" spc="279">
                <a:solidFill>
                  <a:srgbClr val="252827"/>
                </a:solidFill>
                <a:latin typeface="Oswald"/>
              </a:rPr>
              <a:t>И РОДОВСПОМОЖЕНИЕ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58340" y="229585"/>
            <a:ext cx="416236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>
                <a:solidFill>
                  <a:srgbClr val="252827"/>
                </a:solidFill>
                <a:latin typeface="Oswald"/>
              </a:rPr>
              <a:t>ДЕТСКОЕ ЗДОРОВЬЕ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05008" y="229585"/>
            <a:ext cx="3686119" cy="50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6"/>
              </a:lnSpc>
            </a:pPr>
            <a:r>
              <a:rPr lang="en-US" sz="2660" b="1" i="0" spc="321">
                <a:solidFill>
                  <a:srgbClr val="252827"/>
                </a:solidFill>
                <a:latin typeface="Oswald"/>
              </a:rPr>
              <a:t>ОНКОЛОГИЯ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0744" y="841035"/>
            <a:ext cx="4331726" cy="251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ФГБУ НМИЦ ПМ Минздрава России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CD0808"/>
                </a:solidFill>
                <a:latin typeface="Montserrat Light"/>
              </a:rPr>
              <a:t>https://www.gnicpm.ru/</a:t>
            </a:r>
          </a:p>
          <a:p>
            <a:pPr>
              <a:lnSpc>
                <a:spcPts val="2240"/>
              </a:lnSpc>
            </a:pPr>
            <a:endParaRPr lang="en-US" sz="1600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им. В.А. Алмазова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03219" y="841035"/>
            <a:ext cx="4331726" cy="167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АГП им. В.И. Кулакова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http://ncagp.ru/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206126" y="180569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604504" y="1783255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34833" y="29032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272105" y="841035"/>
            <a:ext cx="4331726" cy="2794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ФГАУ НМИЦ здоровья детей 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CD0808"/>
                </a:solidFill>
                <a:latin typeface="Montserrat Light"/>
              </a:rPr>
              <a:t>http://nczd.ru/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АГП им. В.И. Кулакова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http://ncagp.ru/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735865" y="1783255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735865" y="29032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95540" y="841035"/>
            <a:ext cx="4331726" cy="447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радиологии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https://nmicr.ru/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онкологии им. Н.Н. Блохина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https://www.ronc.ru/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онкологии им. Н.Н. Петрова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https://www.niioncologii.ru/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ДГОИ им. Дмитрия Рогачева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http://www.fnkc.ru/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291538" y="1783255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7259300" y="29032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291538" y="5105400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7259300" y="400811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744" y="6622625"/>
            <a:ext cx="4331726" cy="139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РК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http://www.nmicrk.ru/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272105" y="6589687"/>
            <a:ext cx="4331726" cy="167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ФГБУ НМИЦ эндокринологии 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FFFFFF"/>
                </a:solidFill>
                <a:latin typeface="Montserrat Light"/>
              </a:rPr>
              <a:t>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https://www.endocrincentr.ru/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703219" y="6622625"/>
            <a:ext cx="4331726" cy="363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 dirty="0">
                <a:solidFill>
                  <a:srgbClr val="000000"/>
                </a:solidFill>
                <a:latin typeface="Montserrat Light"/>
              </a:rPr>
              <a:t>ФГБУ НМИЦ ПМ </a:t>
            </a:r>
            <a:r>
              <a:rPr lang="en-US" sz="1600" b="0" i="0" spc="33" dirty="0" err="1">
                <a:solidFill>
                  <a:srgbClr val="000000"/>
                </a:solidFill>
                <a:latin typeface="Montserrat Light"/>
              </a:rPr>
              <a:t>Минздрава</a:t>
            </a:r>
            <a:r>
              <a:rPr lang="en-US" sz="1600" b="0" i="0" spc="33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1600" b="0" i="0" spc="33" dirty="0" err="1">
                <a:solidFill>
                  <a:srgbClr val="000000"/>
                </a:solidFill>
                <a:latin typeface="Montserrat Light"/>
              </a:rPr>
              <a:t>России</a:t>
            </a:r>
            <a:endParaRPr lang="en-US" sz="1600" b="0" i="0" spc="33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2240"/>
              </a:lnSpc>
            </a:pPr>
            <a:r>
              <a:rPr lang="en-US" sz="1600" b="0" i="0" spc="33" dirty="0">
                <a:solidFill>
                  <a:srgbClr val="CD0808"/>
                </a:solidFill>
                <a:latin typeface="Montserrat Light"/>
              </a:rPr>
              <a:t>https://www.gnicpm.ru/</a:t>
            </a:r>
          </a:p>
          <a:p>
            <a:pPr>
              <a:lnSpc>
                <a:spcPts val="2240"/>
              </a:lnSpc>
            </a:pPr>
            <a:endParaRPr lang="en-US" sz="1600" b="0" i="0" spc="33" dirty="0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ФГБУ НМИЦ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им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. В.А.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Алмазова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000000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000000"/>
              </a:solidFill>
              <a:latin typeface="Montserrat Light"/>
            </a:endParaRPr>
          </a:p>
          <a:p>
            <a:pPr>
              <a:lnSpc>
                <a:spcPts val="2240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40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ФГАУ НМИЦ </a:t>
            </a:r>
            <a:r>
              <a:rPr lang="en-US" sz="1599" b="0" i="0" spc="33" dirty="0" err="1">
                <a:solidFill>
                  <a:srgbClr val="252827"/>
                </a:solidFill>
                <a:latin typeface="Montserrat Light"/>
              </a:rPr>
              <a:t>здоровья</a:t>
            </a: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252827"/>
                </a:solidFill>
                <a:latin typeface="Montserrat Light"/>
              </a:rPr>
              <a:t>детей</a:t>
            </a:r>
            <a:endParaRPr lang="en-US" sz="1599" b="0" i="0" spc="33" dirty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40"/>
              </a:lnSpc>
            </a:pPr>
            <a:r>
              <a:rPr lang="en-US" sz="1599" b="0" i="0" spc="33" dirty="0" err="1">
                <a:solidFill>
                  <a:srgbClr val="252827"/>
                </a:solidFill>
                <a:latin typeface="Montserrat Light"/>
              </a:rPr>
              <a:t>Минздрава</a:t>
            </a:r>
            <a:r>
              <a:rPr lang="en-US" sz="1599" b="0" i="0" spc="33" dirty="0">
                <a:solidFill>
                  <a:srgbClr val="252827"/>
                </a:solidFill>
                <a:latin typeface="Montserrat Light"/>
              </a:rPr>
              <a:t> </a:t>
            </a:r>
            <a:r>
              <a:rPr lang="en-US" sz="1599" b="0" i="0" spc="33" dirty="0" err="1">
                <a:solidFill>
                  <a:srgbClr val="252827"/>
                </a:solidFill>
                <a:latin typeface="Montserrat Light"/>
              </a:rPr>
              <a:t>России</a:t>
            </a:r>
            <a:endParaRPr lang="en-US" sz="1599" b="0" i="0" spc="33" dirty="0">
              <a:solidFill>
                <a:srgbClr val="252827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 dirty="0">
                <a:solidFill>
                  <a:srgbClr val="CD0808"/>
                </a:solidFill>
                <a:latin typeface="Montserrat Light"/>
              </a:rPr>
              <a:t>http://nczd.ru/</a:t>
            </a:r>
          </a:p>
          <a:p>
            <a:pPr>
              <a:lnSpc>
                <a:spcPts val="2239"/>
              </a:lnSpc>
            </a:pPr>
            <a:endParaRPr lang="en-US" sz="1599" b="0" i="0" spc="33" dirty="0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604504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06126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206126" y="86753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06126" y="9820314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735865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827778" y="6622625"/>
            <a:ext cx="4331726" cy="251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000000"/>
                </a:solidFill>
                <a:latin typeface="Montserrat Light"/>
              </a:rPr>
              <a:t>ФГБУ НМИЦ ПМ Минздрава России</a:t>
            </a:r>
          </a:p>
          <a:p>
            <a:pPr>
              <a:lnSpc>
                <a:spcPts val="2240"/>
              </a:lnSpc>
            </a:pPr>
            <a:r>
              <a:rPr lang="en-US" sz="1600" b="0" i="0" spc="33">
                <a:solidFill>
                  <a:srgbClr val="CD0808"/>
                </a:solidFill>
                <a:latin typeface="Montserrat Light"/>
              </a:rPr>
              <a:t>https://www.gnicpm.ru/</a:t>
            </a:r>
          </a:p>
          <a:p>
            <a:pPr>
              <a:lnSpc>
                <a:spcPts val="2240"/>
              </a:lnSpc>
            </a:pPr>
            <a:endParaRPr lang="en-US" sz="1600" b="0" i="0" spc="33">
              <a:solidFill>
                <a:srgbClr val="CD0808"/>
              </a:solidFill>
              <a:latin typeface="Montserrat Light"/>
            </a:endParaRP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252827"/>
                </a:solidFill>
                <a:latin typeface="Montserrat Light"/>
              </a:rPr>
              <a:t>-------------------------------------------------------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000000"/>
                </a:solidFill>
                <a:latin typeface="Montserrat Light"/>
              </a:rPr>
              <a:t>ФГБУ НМИЦ им. В.А. Алмазова Минздрава России</a:t>
            </a:r>
          </a:p>
          <a:p>
            <a:pPr>
              <a:lnSpc>
                <a:spcPts val="2239"/>
              </a:lnSpc>
            </a:pPr>
            <a:r>
              <a:rPr lang="en-US" sz="1599" b="0" i="0" spc="33">
                <a:solidFill>
                  <a:srgbClr val="CD0808"/>
                </a:solidFill>
                <a:latin typeface="Montserrat Light"/>
              </a:rPr>
              <a:t>http://www.almazovcentre.ru/</a:t>
            </a:r>
          </a:p>
          <a:p>
            <a:pPr>
              <a:lnSpc>
                <a:spcPts val="2239"/>
              </a:lnSpc>
            </a:pPr>
            <a:endParaRPr lang="en-US" sz="1599" b="0" i="0" spc="33">
              <a:solidFill>
                <a:srgbClr val="CD0808"/>
              </a:solidFill>
              <a:latin typeface="Montserrat Light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7259300" y="7536219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МСК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259300" y="8675366"/>
            <a:ext cx="867966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150599"/>
                </a:solidFill>
                <a:latin typeface="Montserrat Extra-Bold"/>
              </a:rPr>
              <a:t>СПБ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290293" y="102214"/>
            <a:ext cx="9977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Oswald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1878</Words>
  <Application>Microsoft Office PowerPoint</Application>
  <PresentationFormat>Произвольный</PresentationFormat>
  <Paragraphs>473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Oswald</vt:lpstr>
      <vt:lpstr>Calibri</vt:lpstr>
      <vt:lpstr>Montserrat Light</vt:lpstr>
      <vt:lpstr>Montserrat Extra-Bold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16, 2020</dc:title>
  <dc:creator>Алла В. Радецкая</dc:creator>
  <cp:lastModifiedBy>777</cp:lastModifiedBy>
  <cp:revision>26</cp:revision>
  <dcterms:created xsi:type="dcterms:W3CDTF">2006-08-16T00:00:00Z</dcterms:created>
  <dcterms:modified xsi:type="dcterms:W3CDTF">2019-06-10T06:54:11Z</dcterms:modified>
  <dc:identifier>DADU2911hBE</dc:identifier>
</cp:coreProperties>
</file>